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48" r:id="rId4"/>
    <p:sldMasterId id="2147483733" r:id="rId5"/>
  </p:sldMasterIdLst>
  <p:notesMasterIdLst>
    <p:notesMasterId r:id="rId82"/>
  </p:notesMasterIdLst>
  <p:sldIdLst>
    <p:sldId id="363" r:id="rId6"/>
    <p:sldId id="257" r:id="rId7"/>
    <p:sldId id="258" r:id="rId8"/>
    <p:sldId id="259" r:id="rId9"/>
    <p:sldId id="260" r:id="rId10"/>
    <p:sldId id="345" r:id="rId11"/>
    <p:sldId id="261" r:id="rId12"/>
    <p:sldId id="262" r:id="rId13"/>
    <p:sldId id="331" r:id="rId14"/>
    <p:sldId id="264" r:id="rId15"/>
    <p:sldId id="346" r:id="rId16"/>
    <p:sldId id="266" r:id="rId17"/>
    <p:sldId id="268" r:id="rId18"/>
    <p:sldId id="269" r:id="rId19"/>
    <p:sldId id="332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1" r:id="rId41"/>
    <p:sldId id="347" r:id="rId42"/>
    <p:sldId id="293" r:id="rId43"/>
    <p:sldId id="294" r:id="rId44"/>
    <p:sldId id="295" r:id="rId45"/>
    <p:sldId id="297" r:id="rId46"/>
    <p:sldId id="298" r:id="rId47"/>
    <p:sldId id="333" r:id="rId48"/>
    <p:sldId id="299" r:id="rId49"/>
    <p:sldId id="300" r:id="rId50"/>
    <p:sldId id="301" r:id="rId51"/>
    <p:sldId id="302" r:id="rId52"/>
    <p:sldId id="303" r:id="rId53"/>
    <p:sldId id="304" r:id="rId54"/>
    <p:sldId id="334" r:id="rId55"/>
    <p:sldId id="348" r:id="rId56"/>
    <p:sldId id="349" r:id="rId57"/>
    <p:sldId id="350" r:id="rId58"/>
    <p:sldId id="351" r:id="rId59"/>
    <p:sldId id="352" r:id="rId60"/>
    <p:sldId id="353" r:id="rId61"/>
    <p:sldId id="354" r:id="rId62"/>
    <p:sldId id="355" r:id="rId63"/>
    <p:sldId id="356" r:id="rId64"/>
    <p:sldId id="357" r:id="rId65"/>
    <p:sldId id="358" r:id="rId66"/>
    <p:sldId id="359" r:id="rId67"/>
    <p:sldId id="360" r:id="rId68"/>
    <p:sldId id="361" r:id="rId69"/>
    <p:sldId id="362" r:id="rId70"/>
    <p:sldId id="290" r:id="rId71"/>
    <p:sldId id="319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28" r:id="rId81"/>
  </p:sldIdLst>
  <p:sldSz cx="16256000" cy="9144000"/>
  <p:notesSz cx="6858000" cy="9144000"/>
  <p:embeddedFontLst>
    <p:embeddedFont>
      <p:font typeface="Calibri" panose="020F0502020204030204" pitchFamily="34" charset="0"/>
      <p:regular r:id="rId83"/>
      <p:bold r:id="rId84"/>
      <p:italic r:id="rId85"/>
      <p:boldItalic r:id="rId86"/>
    </p:embeddedFont>
    <p:embeddedFont>
      <p:font typeface="Open Sans" panose="020B0606030504020204" pitchFamily="34" charset="0"/>
      <p:regular r:id="rId87"/>
      <p:bold r:id="rId88"/>
      <p:italic r:id="rId89"/>
      <p:boldItalic r:id="rId90"/>
    </p:embeddedFont>
    <p:embeddedFont>
      <p:font typeface="Open Sans ExtraBold" panose="020B0906030804020204" pitchFamily="34" charset="0"/>
      <p:bold r:id="rId91"/>
      <p:boldItalic r:id="rId92"/>
    </p:embeddedFont>
    <p:embeddedFont>
      <p:font typeface="Source Sans Pro" panose="020B0503030403020204" pitchFamily="34" charset="0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rfoutBizkyplT9clNIulLw==" hashData="Mqb9YJQ6MhJIHTvEarDddNjetI7kn6HJA+V5QHWT9Iv2RgLacAxa4Dcnwg94Hz+vx1yVyQtUT9ov8etEBNYcXQ=="/>
  <p:extLst>
    <p:ext uri="{EFAFB233-063F-42B5-8137-9DF3F51BA10A}">
      <p15:sldGuideLst xmlns:p15="http://schemas.microsoft.com/office/powerpoint/2012/main">
        <p15:guide id="1" pos="5120">
          <p15:clr>
            <a:srgbClr val="A4A3A4"/>
          </p15:clr>
        </p15:guide>
        <p15:guide id="2" orient="horz" pos="2880" userDrawn="1">
          <p15:clr>
            <a:srgbClr val="000000"/>
          </p15:clr>
        </p15:guide>
        <p15:guide id="3" orient="horz" pos="521" userDrawn="1">
          <p15:clr>
            <a:srgbClr val="A4A3A4"/>
          </p15:clr>
        </p15:guide>
        <p15:guide id="4" orient="horz" pos="431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7" roundtripDataSignature="AMtx7mhZhsp2jDZWYDG1xZlrdqjchPl3g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  <a:srgbClr val="F2F2F2"/>
    <a:srgbClr val="AC8300"/>
    <a:srgbClr val="BF9000"/>
    <a:srgbClr val="F7C5A3"/>
    <a:srgbClr val="F9C795"/>
    <a:srgbClr val="FFB0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8C5CE6-8638-4BF1-B87E-205816AAF955}">
  <a:tblStyle styleId="{FE8C5CE6-8638-4BF1-B87E-205816AAF95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tcBdr/>
        <a:fill>
          <a:solidFill>
            <a:srgbClr val="D0DE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DE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592" autoAdjust="0"/>
  </p:normalViewPr>
  <p:slideViewPr>
    <p:cSldViewPr snapToGrid="0">
      <p:cViewPr varScale="1">
        <p:scale>
          <a:sx n="43" d="100"/>
          <a:sy n="43" d="100"/>
        </p:scale>
        <p:origin x="1206" y="60"/>
      </p:cViewPr>
      <p:guideLst>
        <p:guide pos="5120"/>
        <p:guide orient="horz" pos="2880"/>
        <p:guide orient="horz" pos="521"/>
        <p:guide orient="horz" pos="4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microsoft.com/office/2018/10/relationships/authors" Target="authors.xml"/><Relationship Id="rId5" Type="http://schemas.openxmlformats.org/officeDocument/2006/relationships/slideMaster" Target="slideMasters/slideMaster2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font" Target="fonts/font3.fntdata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customschemas.google.com/relationships/presentationmetadata" Target="meta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font" Target="fonts/font10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font" Target="fonts/font5.fntdata"/><Relationship Id="rId61" Type="http://schemas.openxmlformats.org/officeDocument/2006/relationships/slide" Target="slides/slide56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font" Target="fonts/font11.fntdata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b="1"/>
              <a:t>Trainer Notes: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N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b="0"/>
              <a:t>This slide is self-explanatory, trainer notes not required.</a:t>
            </a:r>
          </a:p>
        </p:txBody>
      </p:sp>
      <p:sp>
        <p:nvSpPr>
          <p:cNvPr id="269" name="Google Shape;2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34ba112c3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/>
              <a:t>Now a question might arise, why is Agile used widely and followed accordingly. </a:t>
            </a:r>
            <a:endParaRPr/>
          </a:p>
          <a:p>
            <a:pPr marL="2603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It is because of Agile manifesto. The Agile Manifesto is a document that identifies key values and principles that its creator believe software developers should use to guide their work.</a:t>
            </a:r>
            <a:endParaRPr/>
          </a:p>
          <a:p>
            <a:pPr marL="88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According to the Agile Manifesto, there are four fundamental principles of Agile software development:</a:t>
            </a:r>
            <a:endParaRPr/>
          </a:p>
          <a:p>
            <a:pPr marL="2603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Over procedures and equipment, it is people and their interactions</a:t>
            </a:r>
            <a:endParaRPr/>
          </a:p>
          <a:p>
            <a:pPr marL="2603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functional program above thorough documentation</a:t>
            </a:r>
            <a:endParaRPr/>
          </a:p>
          <a:p>
            <a:pPr marL="2603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collaboration with the client during contract negotiations</a:t>
            </a:r>
            <a:endParaRPr/>
          </a:p>
          <a:p>
            <a:pPr marL="2603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Following a plan as opposed to reacting to change</a:t>
            </a:r>
            <a:endParaRPr/>
          </a:p>
        </p:txBody>
      </p:sp>
      <p:sp>
        <p:nvSpPr>
          <p:cNvPr id="561" name="Google Shape;561;g134ba112c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34ba112c30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What does the Agile project management technique involve?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/>
              <a:t>It is a method for project management that involves </a:t>
            </a:r>
            <a:r>
              <a:rPr lang="en-US" b="1"/>
              <a:t>active communication </a:t>
            </a:r>
            <a:r>
              <a:rPr lang="en-US"/>
              <a:t>and </a:t>
            </a:r>
            <a:r>
              <a:rPr lang="en-US" b="1"/>
              <a:t>iterative development. 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/>
              <a:t>Agile project management is based on the idea that a </a:t>
            </a:r>
            <a:r>
              <a:rPr lang="en-US" b="1"/>
              <a:t>project can be improved</a:t>
            </a:r>
            <a:r>
              <a:rPr lang="en-US"/>
              <a:t> upon continually throughout its </a:t>
            </a:r>
            <a:r>
              <a:rPr lang="en-US" b="1"/>
              <a:t>life cycle </a:t>
            </a:r>
            <a:r>
              <a:rPr lang="en-US"/>
              <a:t>with changes being </a:t>
            </a:r>
            <a:r>
              <a:rPr lang="en-US" b="1"/>
              <a:t>made swiftly and appropriately.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/>
              <a:t>In the next slide you’ll know why it is used widely.</a:t>
            </a:r>
            <a:endParaRPr/>
          </a:p>
        </p:txBody>
      </p:sp>
      <p:sp>
        <p:nvSpPr>
          <p:cNvPr id="581" name="Google Shape;581;g134ba112c3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5019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34ba112c30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Agile project management is among the most widely used methods because of its adaptability, flexibility, and emphasis on client feedback, </a:t>
            </a:r>
            <a:endParaRPr/>
          </a:p>
        </p:txBody>
      </p:sp>
      <p:sp>
        <p:nvSpPr>
          <p:cNvPr id="593" name="Google Shape;593;g134ba112c3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There are different types of Software development approaches to follow.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Let us compare the most followed method and why Agile is the best.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Now let us analyze the differences between the Agile and Waterfall approach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6" name="Google Shape;61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(After reading out the differences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Now differences between the Agile and Waterfall approach is understood, hope everyone can analyze why Agile is efficient and effective way for a Project management.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3" name="Google Shape;6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cf26fb9c9d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highlight>
                  <a:srgbClr val="00FF00"/>
                </a:highlight>
              </a:rPr>
              <a:t>Added slide to get better flow into the topic of scrum</a:t>
            </a:r>
            <a:endParaRPr>
              <a:highlight>
                <a:srgbClr val="00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3" name="Google Shape;633;g1cf26fb9c9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363badced1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Trainer Notes: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slide is self explanatory, no trainer notes are required.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30" name="Google Shape;630;g1363badced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Scrum is the type of Agile framework. Let us understand how Scrum is efficient</a:t>
            </a:r>
            <a:endParaRPr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sz="1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Scrum is a methodology for addressing complex adaptive challenges while producing high-value solutions in a productive and creative manner.</a:t>
            </a:r>
            <a:endParaRPr sz="1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Scrum is neither a process or a technique for creating goods; rather, it provides a framework within which multiple processes and techniques can be used.</a:t>
            </a:r>
            <a:endParaRPr/>
          </a:p>
        </p:txBody>
      </p:sp>
      <p:sp>
        <p:nvSpPr>
          <p:cNvPr id="635" name="Google Shape;63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To understand the efficiency of Scrum, </a:t>
            </a:r>
            <a:endParaRPr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Open Sans"/>
              <a:buChar char="●"/>
            </a:pPr>
            <a:r>
              <a:rPr lang="en-US" sz="1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Scrum displays the relative effectiveness of your product management and development techniques, enabling organizations to improve.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7" name="Google Shape;64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we have understood about Scrum, Lets comprehend the process of Scrum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So, the</a:t>
            </a: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Scrum Team consists of three roles, namely </a:t>
            </a:r>
            <a:r>
              <a:rPr lang="en-US" b="1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Scrum Master, a Product Owner, and the Team.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n-US" b="1"/>
            </a:br>
            <a:endParaRPr b="1"/>
          </a:p>
        </p:txBody>
      </p:sp>
      <p:sp>
        <p:nvSpPr>
          <p:cNvPr id="655" name="Google Shape;6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Trainer Notes: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slide is self explanatory, no trainer notes are required.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02" name="Google Shape;50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Now, let us describe the terms as we read in the previous slide: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Scrum Master oversees ensuring that a Scrum team maintains Scrum values as much as achievable. This implies they keep the team on track, schedule and lead meetings, and help the team resolve any roadblocks.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Scrum Masters may potentially play a bigger role inside an organization, assisting in the implementation of Scrum principles.</a:t>
            </a:r>
            <a:endParaRPr/>
          </a:p>
        </p:txBody>
      </p:sp>
      <p:sp>
        <p:nvSpPr>
          <p:cNvPr id="671" name="Google Shape;671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A Scrum Master 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will</a:t>
            </a: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 have the following responsibilities: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Conduct daily Scrum meetings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Organize sprint planning sessions.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Conduct "retrospective" reviews to determine what worked well and what could be improved for the next sprint.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Getting rid of roadblocks to productivity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Communicate with stakeholders outside the team to overcome difficulties that the team faces.</a:t>
            </a:r>
            <a:endParaRPr/>
          </a:p>
        </p:txBody>
      </p:sp>
      <p:sp>
        <p:nvSpPr>
          <p:cNvPr id="682" name="Google Shape;68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Now let us understand the role of Product Owner in the Scrum team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Open Sans"/>
              <a:buChar char="●"/>
            </a:pP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product owner ensures that the Scrum team is aligned with the broader product goals to which they are contributing.</a:t>
            </a:r>
            <a:endParaRPr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Open Sans"/>
              <a:buChar char="●"/>
            </a:pP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They are aware of the product's business requirements, such as client expectations and market trends.</a:t>
            </a:r>
            <a:endParaRPr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9" name="Google Shape;699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following are the duties that product owners: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Increasing the value of the work that the Team does.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Setting the team's product vision.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Ensure that the team is focused on meeting product requirements by communicating and assessing progress.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External stakeholders should be contacted, and their needs should be communicated to the team.</a:t>
            </a:r>
            <a:endParaRPr/>
          </a:p>
        </p:txBody>
      </p:sp>
      <p:sp>
        <p:nvSpPr>
          <p:cNvPr id="712" name="Google Shape;71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Now, let us understand the role of The team in the Scrum: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team is cross-functional and self-organizing. </a:t>
            </a: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"/>
                  </a:ext>
                </a:extLst>
              </a:rPr>
              <a:t>This </a:t>
            </a: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implies that the team will include analysts, designers, developers, testers, and others as needed and appropriate for the project.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1" name="Google Shape;73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Cross-functional teams have all the skills needed to complete the task without relying on anyone outside the team, saving time and effort.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team concept in Scrum is designed to enhance flexibility, innovation, and productivity.</a:t>
            </a:r>
            <a:endParaRPr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741" name="Google Shape;74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 b="0" i="0">
                <a:solidFill>
                  <a:srgbClr val="1F1F1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team are tasked with the following: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Support with sprint planning and target setting.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Contribute your knowledge to the programming, design, or improvement of products.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Data may be used to determine the best development strategies.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Quality assurance includes testing products and prototypes, as well as other methods.</a:t>
            </a:r>
            <a:endParaRPr/>
          </a:p>
        </p:txBody>
      </p:sp>
      <p:sp>
        <p:nvSpPr>
          <p:cNvPr id="750" name="Google Shape;750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363badced1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Trainer Notes: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slide is self explanatory, no trainer notes are required.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69" name="Google Shape;769;g1363badced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Lets us analyze what are the Scrum practices:</a:t>
            </a:r>
            <a:endParaRPr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Whether you're a product owner, Scrum master, or team member, here are some best practices to assist you increase your productivity and put your team on the path to completion of any projects!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4" name="Google Shape;77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2a590d80af_1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Let us comprehend the Scrum practices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practices includes three ways: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Teamwork and meeting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Planning and estimation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Backlog management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3" name="Google Shape;783;g12a590d80af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2fd50e1dff_0_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Trainer Notes: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slide is self explanatory, no trainer notes are required.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07" name="Google Shape;507;g12fd50e1dff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 are few practices that can be followed in Teamwork and Meetings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Create a Product Backlog with the help of stakeholders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Include all stakeholders in Scrum meetings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Avoid reorganizing teams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Work on developing your team</a:t>
            </a:r>
            <a:endParaRPr/>
          </a:p>
        </p:txBody>
      </p:sp>
      <p:sp>
        <p:nvSpPr>
          <p:cNvPr id="795" name="Google Shape;79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363badced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Trainer Notes: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slide is self explanatory, no trainer notes are required.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13" name="Google Shape;813;g1363badce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Estimates and planning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/>
              <a:t> Keep stakeholders informed during the estimation process. 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/>
              <a:t>Plan a new sprint only when the queue has enough items.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/>
              <a:t> Clearly define your objectives.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/>
              <a:t>Schedule daily risk mitigation time.</a:t>
            </a:r>
            <a:endParaRPr/>
          </a:p>
        </p:txBody>
      </p:sp>
      <p:sp>
        <p:nvSpPr>
          <p:cNvPr id="818" name="Google Shape;81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Backlog management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/>
              <a:t>Keep the sprint and product backlogs distinct.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/>
              <a:t>Use approaches for task prioritization.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/>
              <a:t> Work with a Scrum board.</a:t>
            </a:r>
            <a:endParaRPr/>
          </a:p>
        </p:txBody>
      </p:sp>
      <p:sp>
        <p:nvSpPr>
          <p:cNvPr id="836" name="Google Shape;83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 know the results of the Scrum team efforts in the sprint we should estimate the work done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That is Scrum estimation: Scrum estimates the difficulty of each user story. A specific scale is employed to evaluate the degree of difficulty.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1" name="Google Shape;85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 Scrum Estimation, a variety of scales are employed. Some examples are as follows: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Planning Poker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T-Shirt Sizes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Large or Uncertain or Small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The Bucket System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Dot Voting</a:t>
            </a:r>
            <a:endParaRPr/>
          </a:p>
        </p:txBody>
      </p:sp>
      <p:sp>
        <p:nvSpPr>
          <p:cNvPr id="860" name="Google Shape;8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the importance of Product backlog.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Screenshot provided in the slides are actual images of JIRA Dashboard. Explain the flow of the same.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the importance of Sprints and how it is scheduled. </a:t>
            </a:r>
            <a:endParaRPr/>
          </a:p>
        </p:txBody>
      </p:sp>
      <p:sp>
        <p:nvSpPr>
          <p:cNvPr id="623" name="Google Shape;62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38047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8" name="Google Shape;63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the importance of Index cards.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How index cards are used and who uses it.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the structure of the index cards.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What is expected from the index cards and the user stories.</a:t>
            </a:r>
            <a:endParaRPr/>
          </a:p>
        </p:txBody>
      </p:sp>
      <p:sp>
        <p:nvSpPr>
          <p:cNvPr id="639" name="Google Shape;63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0184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8" name="Google Shape;64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Trainer Notes: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the importance of Sprint Backlog.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What is included in the Sprint backlog and how it helps in achieving the goals.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the screenshot on Sprint particulars.</a:t>
            </a:r>
            <a:endParaRPr/>
          </a:p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49" name="Google Shape;64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62929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Trainer Notes: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the screenshots with respect to the JIRA Dashboard.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the Difference of Sprint and Product backlog.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67" name="Google Shape;66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4550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Trainer Notes: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slide is self explanatory, no trainer notes are required.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12" name="Google Shape;5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" name="Google Shape;68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Trainer Notes: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the time-boxing approach in detail and its benefits. </a:t>
            </a:r>
            <a:endParaRPr/>
          </a:p>
        </p:txBody>
      </p:sp>
      <p:sp>
        <p:nvSpPr>
          <p:cNvPr id="681" name="Google Shape;68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60365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Trainer Notes: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the importance of Definition of Done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how it is applied to User story, sprint, release and project.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15" name="Google Shape;715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99911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Trainer Notes: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slide is self explanatory, no trainer notes are required.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6" name="Google Shape;7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42571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1" name="Google Shape;73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Trainer Notes: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how the product roadmap is planned.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How sprints are planned and executed.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the importance of each stage.</a:t>
            </a:r>
            <a:endParaRPr/>
          </a:p>
        </p:txBody>
      </p:sp>
      <p:sp>
        <p:nvSpPr>
          <p:cNvPr id="732" name="Google Shape;73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65405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1" name="Google Shape;73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Trainer Notes: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how the product roadmap is planned.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How sprints are planned and executed.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the importance of each stage.</a:t>
            </a:r>
            <a:endParaRPr/>
          </a:p>
        </p:txBody>
      </p:sp>
      <p:sp>
        <p:nvSpPr>
          <p:cNvPr id="732" name="Google Shape;73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2888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7" name="Google Shape;78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Trainer Notes: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how releases support product roadmaps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the example by mapping it to any real-world scenario. </a:t>
            </a:r>
            <a:endParaRPr/>
          </a:p>
        </p:txBody>
      </p:sp>
      <p:sp>
        <p:nvSpPr>
          <p:cNvPr id="788" name="Google Shape;788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80168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8" name="Google Shape;80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how releases are sub-categorized.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how sprints, stories, and tasks are planned and added in the JIRA/project management tools.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the benefit of this approach.</a:t>
            </a:r>
            <a:endParaRPr/>
          </a:p>
        </p:txBody>
      </p:sp>
      <p:sp>
        <p:nvSpPr>
          <p:cNvPr id="809" name="Google Shape;80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35947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6" name="Google Shape;83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Trainer Notes: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how the Scrum project is explained and categorized.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how sprint planning are organized and who are the active participants.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the variations in small and large projects as mentioned in the table. </a:t>
            </a:r>
            <a:endParaRPr/>
          </a:p>
        </p:txBody>
      </p:sp>
      <p:sp>
        <p:nvSpPr>
          <p:cNvPr id="837" name="Google Shape;83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40329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8" name="Google Shape;84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Trainer Notes: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the importance of Product backlog.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the importance of Sprints and the variations in the stories in each section.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How sprints are organized and its classifications. </a:t>
            </a:r>
            <a:endParaRPr/>
          </a:p>
        </p:txBody>
      </p:sp>
      <p:sp>
        <p:nvSpPr>
          <p:cNvPr id="849" name="Google Shape;84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23795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4" name="Google Shape;89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Trainer Notes: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the step-by-step procedures in sprint planning meeting.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The 2</a:t>
            </a:r>
            <a:r>
              <a:rPr lang="en-US" baseline="30000"/>
              <a:t>nd</a:t>
            </a:r>
            <a:r>
              <a:rPr lang="en-US"/>
              <a:t> diagram represents the workflow of Scrum, explain the workflow phase-by-phase in-detail. </a:t>
            </a:r>
            <a:endParaRPr/>
          </a:p>
        </p:txBody>
      </p:sp>
      <p:sp>
        <p:nvSpPr>
          <p:cNvPr id="895" name="Google Shape;89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7419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Trainer Notes: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slide is self explanatory, no trainer notes are required.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25" name="Google Shape;5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Trainer Notes: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the importance of Scrum of Scrums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Explain the role of the active members and their importance in the Scrum of Scrums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11" name="Google Shape;91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92517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Trainer Notes: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slide is self explanatory, no trainer notes are required.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6" name="Google Shape;7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86574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911" name="Google Shape;91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94764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911" name="Google Shape;91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85216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911" name="Google Shape;91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93833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911" name="Google Shape;91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30562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911" name="Google Shape;91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97655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911" name="Google Shape;91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69093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911" name="Google Shape;91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18814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911" name="Google Shape;91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7636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Trainer Notes: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slide is self explanatory, no trainer notes are required.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dirty="0"/>
          </a:p>
        </p:txBody>
      </p:sp>
      <p:sp>
        <p:nvSpPr>
          <p:cNvPr id="529" name="Google Shape;5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8451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911" name="Google Shape;91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13789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911" name="Google Shape;91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803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911" name="Google Shape;91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28856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911" name="Google Shape;91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04320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911" name="Google Shape;91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34500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911" name="Google Shape;91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42036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Trainer Notes: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slide is self explanatory, no trainer notes are required.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3F3F3F"/>
              </a:solidFill>
            </a:endParaRPr>
          </a:p>
        </p:txBody>
      </p:sp>
      <p:sp>
        <p:nvSpPr>
          <p:cNvPr id="882" name="Google Shape;8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Trainer Notes: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slide is self explanatory, no trainer notes are required.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6" name="Google Shape;110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Trainer Notes: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slide is self explanatory, no trainer notes are required.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60584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Trainer Notes: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slide is self explanatory, no trainer notes are required.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294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As agile methodology is used widely in most of the companies as their practice.</a:t>
            </a:r>
            <a:endParaRPr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Open Sans"/>
              <a:buChar char="●"/>
            </a:pPr>
            <a:r>
              <a:rPr lang="en-US" sz="1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Agile methodology is a practice that encourages continuous development and testing throughout the project's software development lifecycle.</a:t>
            </a:r>
            <a:endParaRPr dirty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Open Sans"/>
              <a:buChar char="●"/>
            </a:pPr>
            <a:r>
              <a:rPr lang="en-US" sz="1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Both development and testing operations are concurrent under the Agile style of software testing.</a:t>
            </a:r>
            <a:endParaRPr sz="1200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dirty="0"/>
          </a:p>
        </p:txBody>
      </p:sp>
      <p:sp>
        <p:nvSpPr>
          <p:cNvPr id="530" name="Google Shape;5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Trainer Notes: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slide is self explanatory, no trainer notes are required.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27697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Trainer Notes: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slide is self explanatory, no trainer notes are required.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70722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Trainer Notes: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slide is self explanatory, no trainer notes are required.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58767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Trainer Notes: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slide is self explanatory, no trainer notes are required.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627285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Trainer Notes: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slide is self explanatory, no trainer notes are required.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150672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Trainer Notes: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slide is self explanatory, no trainer notes are required.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9741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Let us read out what are main process followed in Agile Methodology for Automation Testing process.</a:t>
            </a:r>
            <a:endParaRPr/>
          </a:p>
        </p:txBody>
      </p:sp>
      <p:sp>
        <p:nvSpPr>
          <p:cNvPr id="542" name="Google Shape;5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Now. let us understand what is Agile testing methodology ?</a:t>
            </a:r>
            <a:endParaRPr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Automation that is Agile Testing in software development is a test automation methodology used in agile processes.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goal of agile automation testing is to improve the effectiveness and efficiency of the software development process while maintaining quality, time, and resource consumption.</a:t>
            </a:r>
            <a:endParaRPr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552" name="Google Shape;55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400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6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Name">
  <p:cSld name="Course Nam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2" descr="A picture containing wa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2"/>
          <p:cNvSpPr txBox="1">
            <a:spLocks noGrp="1"/>
          </p:cNvSpPr>
          <p:nvPr>
            <p:ph type="body" idx="1"/>
          </p:nvPr>
        </p:nvSpPr>
        <p:spPr>
          <a:xfrm>
            <a:off x="7304150" y="4114800"/>
            <a:ext cx="75548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  <p15:guide id="2" pos="51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 preserve="1" userDrawn="1">
  <p:cSld name="1_Topic Nam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8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7;p28">
            <a:extLst>
              <a:ext uri="{FF2B5EF4-FFF2-40B4-BE49-F238E27FC236}">
                <a16:creationId xmlns:a16="http://schemas.microsoft.com/office/drawing/2014/main" id="{B82D352B-96E6-AAAA-F1D6-C3BB62225E8B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0851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 preserve="1" userDrawn="1">
  <p:cSld name="1_Content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9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9;p24">
            <a:extLst>
              <a:ext uri="{FF2B5EF4-FFF2-40B4-BE49-F238E27FC236}">
                <a16:creationId xmlns:a16="http://schemas.microsoft.com/office/drawing/2014/main" id="{9DE67C09-DDD5-F518-3695-E699DFE5CC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1858" y="2603120"/>
            <a:ext cx="13696998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342900" lvl="0" indent="-342900" algn="ctr">
              <a:lnSpc>
                <a:spcPct val="115000"/>
              </a:lnSpc>
            </a:pPr>
            <a:endParaRPr/>
          </a:p>
        </p:txBody>
      </p:sp>
      <p:sp>
        <p:nvSpPr>
          <p:cNvPr id="3" name="Google Shape;73;p29">
            <a:extLst>
              <a:ext uri="{FF2B5EF4-FFF2-40B4-BE49-F238E27FC236}">
                <a16:creationId xmlns:a16="http://schemas.microsoft.com/office/drawing/2014/main" id="{38354FE8-D9C0-5D1E-6102-5F329424ACA2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" name="Picture 3" descr="A picture containing colorfulness, pattern, rectangle, screenshot&#10;&#10;Description automatically generated">
            <a:extLst>
              <a:ext uri="{FF2B5EF4-FFF2-40B4-BE49-F238E27FC236}">
                <a16:creationId xmlns:a16="http://schemas.microsoft.com/office/drawing/2014/main" id="{E2A3B44F-361D-277C-1049-456D31975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008" y="913238"/>
            <a:ext cx="1219478" cy="7291461"/>
          </a:xfrm>
          <a:prstGeom prst="rect">
            <a:avLst/>
          </a:prstGeom>
        </p:spPr>
      </p:pic>
      <p:sp>
        <p:nvSpPr>
          <p:cNvPr id="5" name="Google Shape;62;p29">
            <a:extLst>
              <a:ext uri="{FF2B5EF4-FFF2-40B4-BE49-F238E27FC236}">
                <a16:creationId xmlns:a16="http://schemas.microsoft.com/office/drawing/2014/main" id="{AB337D6E-8449-CC57-E216-03FFF7FCAE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23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0;p29">
            <a:extLst>
              <a:ext uri="{FF2B5EF4-FFF2-40B4-BE49-F238E27FC236}">
                <a16:creationId xmlns:a16="http://schemas.microsoft.com/office/drawing/2014/main" id="{F32A8D92-D03F-CBD0-6218-23FF67B0B49F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73;p29">
            <a:extLst>
              <a:ext uri="{FF2B5EF4-FFF2-40B4-BE49-F238E27FC236}">
                <a16:creationId xmlns:a16="http://schemas.microsoft.com/office/drawing/2014/main" id="{E6FEAC37-04A1-A80A-3380-E02111EDE62B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  <p:pic>
        <p:nvPicPr>
          <p:cNvPr id="2" name="Picture 1" descr="A picture containing colorfulness, pattern, rectangle, screenshot&#10;&#10;Description automatically generated">
            <a:extLst>
              <a:ext uri="{FF2B5EF4-FFF2-40B4-BE49-F238E27FC236}">
                <a16:creationId xmlns:a16="http://schemas.microsoft.com/office/drawing/2014/main" id="{CE904573-2F71-0E73-120D-C3CFB365E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008" y="897196"/>
            <a:ext cx="1219478" cy="7291461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3E84CA6-4EC8-7CAF-7B14-1E891A95D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825" y="2612636"/>
            <a:ext cx="13697000" cy="551790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Google Shape;62;p29">
            <a:extLst>
              <a:ext uri="{FF2B5EF4-FFF2-40B4-BE49-F238E27FC236}">
                <a16:creationId xmlns:a16="http://schemas.microsoft.com/office/drawing/2014/main" id="{AC975B08-1151-8CCE-4012-72257845E8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2916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 preserve="1">
  <p:cSld name="1_Knowledge Check 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5;p30">
            <a:extLst>
              <a:ext uri="{FF2B5EF4-FFF2-40B4-BE49-F238E27FC236}">
                <a16:creationId xmlns:a16="http://schemas.microsoft.com/office/drawing/2014/main" id="{DBF002C0-AEB4-C534-B92D-91D67E6C1306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8" cy="914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arrow&#10;&#10;Description automatically generated">
            <a:extLst>
              <a:ext uri="{FF2B5EF4-FFF2-40B4-BE49-F238E27FC236}">
                <a16:creationId xmlns:a16="http://schemas.microsoft.com/office/drawing/2014/main" id="{72D68FFF-4E46-2E6B-67FA-3692374CF0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Google Shape;77;p30">
            <a:extLst>
              <a:ext uri="{FF2B5EF4-FFF2-40B4-BE49-F238E27FC236}">
                <a16:creationId xmlns:a16="http://schemas.microsoft.com/office/drawing/2014/main" id="{6A084776-D363-88F2-5A8F-FF2A63DFFD9D}"/>
              </a:ext>
            </a:extLst>
          </p:cNvPr>
          <p:cNvSpPr/>
          <p:nvPr userDrawn="1"/>
        </p:nvSpPr>
        <p:spPr>
          <a:xfrm>
            <a:off x="8955907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None/>
            </a:pPr>
            <a:r>
              <a:rPr lang="en-US" sz="2800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4365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">
            <a:extLst>
              <a:ext uri="{FF2B5EF4-FFF2-40B4-BE49-F238E27FC236}">
                <a16:creationId xmlns:a16="http://schemas.microsoft.com/office/drawing/2014/main" id="{2CCF119B-BE71-CB96-2E2D-4D70E3379D0F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Box">
            <a:extLst>
              <a:ext uri="{FF2B5EF4-FFF2-40B4-BE49-F238E27FC236}">
                <a16:creationId xmlns:a16="http://schemas.microsoft.com/office/drawing/2014/main" id="{E7B51B66-9EEF-5EF8-EAC3-1AA2FA35C688}"/>
              </a:ext>
            </a:extLst>
          </p:cNvPr>
          <p:cNvSpPr/>
          <p:nvPr userDrawn="1"/>
        </p:nvSpPr>
        <p:spPr>
          <a:xfrm>
            <a:off x="1281113" y="584654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KT_Text">
            <a:extLst>
              <a:ext uri="{FF2B5EF4-FFF2-40B4-BE49-F238E27FC236}">
                <a16:creationId xmlns:a16="http://schemas.microsoft.com/office/drawing/2014/main" id="{9E09D2CD-8815-6873-76A0-750613A9B008}"/>
              </a:ext>
            </a:extLst>
          </p:cNvPr>
          <p:cNvSpPr txBox="1"/>
          <p:nvPr userDrawn="1"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Rec_Box">
            <a:extLst>
              <a:ext uri="{FF2B5EF4-FFF2-40B4-BE49-F238E27FC236}">
                <a16:creationId xmlns:a16="http://schemas.microsoft.com/office/drawing/2014/main" id="{0E9A9157-9B5D-B020-50FD-5C124440F36A}"/>
              </a:ext>
            </a:extLst>
          </p:cNvPr>
          <p:cNvSpPr/>
          <p:nvPr userDrawn="1"/>
        </p:nvSpPr>
        <p:spPr>
          <a:xfrm>
            <a:off x="1275907" y="580480"/>
            <a:ext cx="14093455" cy="1446622"/>
          </a:xfrm>
          <a:prstGeom prst="rect">
            <a:avLst/>
          </a:prstGeom>
          <a:noFill/>
          <a:ln w="12700">
            <a:solidFill>
              <a:srgbClr val="3D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">
            <a:extLst>
              <a:ext uri="{FF2B5EF4-FFF2-40B4-BE49-F238E27FC236}">
                <a16:creationId xmlns:a16="http://schemas.microsoft.com/office/drawing/2014/main" id="{FDF40B25-39B3-30ED-29BE-9F1AD527FCEE}"/>
              </a:ext>
            </a:extLst>
          </p:cNvPr>
          <p:cNvSpPr txBox="1"/>
          <p:nvPr userDrawn="1"/>
        </p:nvSpPr>
        <p:spPr>
          <a:xfrm>
            <a:off x="1708922" y="2698180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A.</a:t>
            </a:r>
          </a:p>
        </p:txBody>
      </p:sp>
      <p:sp>
        <p:nvSpPr>
          <p:cNvPr id="8" name="Opt_A">
            <a:extLst>
              <a:ext uri="{FF2B5EF4-FFF2-40B4-BE49-F238E27FC236}">
                <a16:creationId xmlns:a16="http://schemas.microsoft.com/office/drawing/2014/main" id="{2FFD20E1-904E-7B1C-E7A2-1A99877EE0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0450" y="2698180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9" name="B">
            <a:extLst>
              <a:ext uri="{FF2B5EF4-FFF2-40B4-BE49-F238E27FC236}">
                <a16:creationId xmlns:a16="http://schemas.microsoft.com/office/drawing/2014/main" id="{DB253624-90B8-4C2B-CA21-11904E51AA4D}"/>
              </a:ext>
            </a:extLst>
          </p:cNvPr>
          <p:cNvSpPr txBox="1"/>
          <p:nvPr userDrawn="1"/>
        </p:nvSpPr>
        <p:spPr>
          <a:xfrm>
            <a:off x="1713038" y="3629064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B.</a:t>
            </a:r>
          </a:p>
        </p:txBody>
      </p:sp>
      <p:sp>
        <p:nvSpPr>
          <p:cNvPr id="10" name="Opt_B">
            <a:extLst>
              <a:ext uri="{FF2B5EF4-FFF2-40B4-BE49-F238E27FC236}">
                <a16:creationId xmlns:a16="http://schemas.microsoft.com/office/drawing/2014/main" id="{497E5D63-1C02-9A8F-6921-B4CF2B94E4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4566" y="3629064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1" name="C">
            <a:extLst>
              <a:ext uri="{FF2B5EF4-FFF2-40B4-BE49-F238E27FC236}">
                <a16:creationId xmlns:a16="http://schemas.microsoft.com/office/drawing/2014/main" id="{92E01BA2-8854-8B22-5E3B-BD48CB6419FD}"/>
              </a:ext>
            </a:extLst>
          </p:cNvPr>
          <p:cNvSpPr txBox="1"/>
          <p:nvPr userDrawn="1"/>
        </p:nvSpPr>
        <p:spPr>
          <a:xfrm>
            <a:off x="1713038" y="4568181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C.</a:t>
            </a:r>
          </a:p>
        </p:txBody>
      </p:sp>
      <p:sp>
        <p:nvSpPr>
          <p:cNvPr id="12" name="Opt_C">
            <a:extLst>
              <a:ext uri="{FF2B5EF4-FFF2-40B4-BE49-F238E27FC236}">
                <a16:creationId xmlns:a16="http://schemas.microsoft.com/office/drawing/2014/main" id="{231483CE-CEF9-6644-5D62-34D212C6AC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4566" y="4568181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3" name="D">
            <a:extLst>
              <a:ext uri="{FF2B5EF4-FFF2-40B4-BE49-F238E27FC236}">
                <a16:creationId xmlns:a16="http://schemas.microsoft.com/office/drawing/2014/main" id="{29F7EC89-820C-671D-8F62-46D0543D5E13}"/>
              </a:ext>
            </a:extLst>
          </p:cNvPr>
          <p:cNvSpPr txBox="1"/>
          <p:nvPr userDrawn="1"/>
        </p:nvSpPr>
        <p:spPr>
          <a:xfrm>
            <a:off x="1717154" y="5511422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D.</a:t>
            </a:r>
          </a:p>
        </p:txBody>
      </p:sp>
      <p:sp>
        <p:nvSpPr>
          <p:cNvPr id="14" name="Opt_D">
            <a:extLst>
              <a:ext uri="{FF2B5EF4-FFF2-40B4-BE49-F238E27FC236}">
                <a16:creationId xmlns:a16="http://schemas.microsoft.com/office/drawing/2014/main" id="{D10DFBE0-864B-7031-13FD-BF42F6452A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8682" y="5511422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5" name="Q">
            <a:extLst>
              <a:ext uri="{FF2B5EF4-FFF2-40B4-BE49-F238E27FC236}">
                <a16:creationId xmlns:a16="http://schemas.microsoft.com/office/drawing/2014/main" id="{48CDC350-FF9D-82C7-1731-756BBBD2CE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67015" y="580287"/>
            <a:ext cx="12401573" cy="1447009"/>
          </a:xfrm>
        </p:spPr>
        <p:txBody>
          <a:bodyPr anchor="ctr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" name="Q_No">
            <a:extLst>
              <a:ext uri="{FF2B5EF4-FFF2-40B4-BE49-F238E27FC236}">
                <a16:creationId xmlns:a16="http://schemas.microsoft.com/office/drawing/2014/main" id="{60E48CF6-ADFB-CA4C-5E8B-AE3CD5F217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390" y="1193800"/>
            <a:ext cx="1135063" cy="830263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55810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_Ans_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">
            <a:extLst>
              <a:ext uri="{FF2B5EF4-FFF2-40B4-BE49-F238E27FC236}">
                <a16:creationId xmlns:a16="http://schemas.microsoft.com/office/drawing/2014/main" id="{EF08981F-95F3-6867-209A-E2A49BEB7AC3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_Ans">
            <a:extLst>
              <a:ext uri="{FF2B5EF4-FFF2-40B4-BE49-F238E27FC236}">
                <a16:creationId xmlns:a16="http://schemas.microsoft.com/office/drawing/2014/main" id="{C5585E79-E8D7-0597-1980-9449B5FE0292}"/>
              </a:ext>
            </a:extLst>
          </p:cNvPr>
          <p:cNvSpPr txBox="1"/>
          <p:nvPr userDrawn="1"/>
        </p:nvSpPr>
        <p:spPr>
          <a:xfrm>
            <a:off x="670034" y="7369706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" name="Ans_Line_2">
            <a:extLst>
              <a:ext uri="{FF2B5EF4-FFF2-40B4-BE49-F238E27FC236}">
                <a16:creationId xmlns:a16="http://schemas.microsoft.com/office/drawing/2014/main" id="{55D1669A-D9BB-F86C-6916-C74581CEC093}"/>
              </a:ext>
            </a:extLst>
          </p:cNvPr>
          <p:cNvCxnSpPr/>
          <p:nvPr userDrawn="1"/>
        </p:nvCxnSpPr>
        <p:spPr>
          <a:xfrm>
            <a:off x="670034" y="7854368"/>
            <a:ext cx="13167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" name="Ans_Line">
            <a:extLst>
              <a:ext uri="{FF2B5EF4-FFF2-40B4-BE49-F238E27FC236}">
                <a16:creationId xmlns:a16="http://schemas.microsoft.com/office/drawing/2014/main" id="{25B26E89-236B-925D-2F8A-FDAD4518B1D0}"/>
              </a:ext>
            </a:extLst>
          </p:cNvPr>
          <p:cNvCxnSpPr/>
          <p:nvPr userDrawn="1"/>
        </p:nvCxnSpPr>
        <p:spPr>
          <a:xfrm>
            <a:off x="649436" y="7265358"/>
            <a:ext cx="13167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Ans_text">
            <a:extLst>
              <a:ext uri="{FF2B5EF4-FFF2-40B4-BE49-F238E27FC236}">
                <a16:creationId xmlns:a16="http://schemas.microsoft.com/office/drawing/2014/main" id="{FE57084E-D5CD-4D1D-AD6B-B0A29FBA4D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51201" y="7277661"/>
            <a:ext cx="8834438" cy="5842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rgbClr val="024F9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8" name="Ans_Desc_Text_Box">
            <a:extLst>
              <a:ext uri="{FF2B5EF4-FFF2-40B4-BE49-F238E27FC236}">
                <a16:creationId xmlns:a16="http://schemas.microsoft.com/office/drawing/2014/main" id="{7CBBC3EA-7B88-E6C6-BE6B-D41D2C647A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9925" y="7935913"/>
            <a:ext cx="13095288" cy="100488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9" name="Box">
            <a:extLst>
              <a:ext uri="{FF2B5EF4-FFF2-40B4-BE49-F238E27FC236}">
                <a16:creationId xmlns:a16="http://schemas.microsoft.com/office/drawing/2014/main" id="{CDEDD483-9F61-36CD-8536-63FB8C1D1DC9}"/>
              </a:ext>
            </a:extLst>
          </p:cNvPr>
          <p:cNvSpPr/>
          <p:nvPr userDrawn="1"/>
        </p:nvSpPr>
        <p:spPr>
          <a:xfrm>
            <a:off x="1281113" y="584654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KT_Text">
            <a:extLst>
              <a:ext uri="{FF2B5EF4-FFF2-40B4-BE49-F238E27FC236}">
                <a16:creationId xmlns:a16="http://schemas.microsoft.com/office/drawing/2014/main" id="{BA405B45-EFAB-0D57-ADA9-DD1F4FD2F9B7}"/>
              </a:ext>
            </a:extLst>
          </p:cNvPr>
          <p:cNvSpPr txBox="1"/>
          <p:nvPr userDrawn="1"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Rec_Box">
            <a:extLst>
              <a:ext uri="{FF2B5EF4-FFF2-40B4-BE49-F238E27FC236}">
                <a16:creationId xmlns:a16="http://schemas.microsoft.com/office/drawing/2014/main" id="{C6D60610-3ED0-B3DE-F0C6-1E2E0C6FC1CE}"/>
              </a:ext>
            </a:extLst>
          </p:cNvPr>
          <p:cNvSpPr/>
          <p:nvPr userDrawn="1"/>
        </p:nvSpPr>
        <p:spPr>
          <a:xfrm>
            <a:off x="1275907" y="580480"/>
            <a:ext cx="14093455" cy="1446622"/>
          </a:xfrm>
          <a:prstGeom prst="rect">
            <a:avLst/>
          </a:prstGeom>
          <a:noFill/>
          <a:ln w="12700">
            <a:solidFill>
              <a:srgbClr val="3D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">
            <a:extLst>
              <a:ext uri="{FF2B5EF4-FFF2-40B4-BE49-F238E27FC236}">
                <a16:creationId xmlns:a16="http://schemas.microsoft.com/office/drawing/2014/main" id="{C6A04807-31DA-6E4E-AAB1-C5EB073355C4}"/>
              </a:ext>
            </a:extLst>
          </p:cNvPr>
          <p:cNvSpPr txBox="1"/>
          <p:nvPr userDrawn="1"/>
        </p:nvSpPr>
        <p:spPr>
          <a:xfrm>
            <a:off x="1717154" y="5511422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D.</a:t>
            </a:r>
          </a:p>
        </p:txBody>
      </p:sp>
      <p:sp>
        <p:nvSpPr>
          <p:cNvPr id="16" name="C">
            <a:extLst>
              <a:ext uri="{FF2B5EF4-FFF2-40B4-BE49-F238E27FC236}">
                <a16:creationId xmlns:a16="http://schemas.microsoft.com/office/drawing/2014/main" id="{19EED400-005F-8BFC-0381-17F5410E8424}"/>
              </a:ext>
            </a:extLst>
          </p:cNvPr>
          <p:cNvSpPr txBox="1"/>
          <p:nvPr userDrawn="1"/>
        </p:nvSpPr>
        <p:spPr>
          <a:xfrm>
            <a:off x="1713038" y="4568181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C.</a:t>
            </a:r>
          </a:p>
        </p:txBody>
      </p:sp>
      <p:sp>
        <p:nvSpPr>
          <p:cNvPr id="14" name="B">
            <a:extLst>
              <a:ext uri="{FF2B5EF4-FFF2-40B4-BE49-F238E27FC236}">
                <a16:creationId xmlns:a16="http://schemas.microsoft.com/office/drawing/2014/main" id="{21CD75C6-F639-739D-B089-020EF5CBFA3A}"/>
              </a:ext>
            </a:extLst>
          </p:cNvPr>
          <p:cNvSpPr txBox="1"/>
          <p:nvPr userDrawn="1"/>
        </p:nvSpPr>
        <p:spPr>
          <a:xfrm>
            <a:off x="1713038" y="3629064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B.</a:t>
            </a:r>
          </a:p>
        </p:txBody>
      </p:sp>
      <p:sp>
        <p:nvSpPr>
          <p:cNvPr id="12" name="A">
            <a:extLst>
              <a:ext uri="{FF2B5EF4-FFF2-40B4-BE49-F238E27FC236}">
                <a16:creationId xmlns:a16="http://schemas.microsoft.com/office/drawing/2014/main" id="{76DB4DA8-CC10-506C-D27B-9B1CE227D9B0}"/>
              </a:ext>
            </a:extLst>
          </p:cNvPr>
          <p:cNvSpPr txBox="1"/>
          <p:nvPr userDrawn="1"/>
        </p:nvSpPr>
        <p:spPr>
          <a:xfrm>
            <a:off x="1708922" y="2698180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A.</a:t>
            </a:r>
          </a:p>
        </p:txBody>
      </p:sp>
      <p:sp>
        <p:nvSpPr>
          <p:cNvPr id="19" name="Opt_D">
            <a:extLst>
              <a:ext uri="{FF2B5EF4-FFF2-40B4-BE49-F238E27FC236}">
                <a16:creationId xmlns:a16="http://schemas.microsoft.com/office/drawing/2014/main" id="{F320B7DB-043B-B1AC-2976-FCB6609BE2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8682" y="5511422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7" name="Opt_C">
            <a:extLst>
              <a:ext uri="{FF2B5EF4-FFF2-40B4-BE49-F238E27FC236}">
                <a16:creationId xmlns:a16="http://schemas.microsoft.com/office/drawing/2014/main" id="{DF544E43-096D-AD15-9CFA-70A320AE02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4566" y="4568181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5" name="Opt_B">
            <a:extLst>
              <a:ext uri="{FF2B5EF4-FFF2-40B4-BE49-F238E27FC236}">
                <a16:creationId xmlns:a16="http://schemas.microsoft.com/office/drawing/2014/main" id="{0969321A-3DCC-F52F-8C1B-6E04397531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4566" y="3629064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3" name="Opt_A">
            <a:extLst>
              <a:ext uri="{FF2B5EF4-FFF2-40B4-BE49-F238E27FC236}">
                <a16:creationId xmlns:a16="http://schemas.microsoft.com/office/drawing/2014/main" id="{5A890064-C69C-0664-8FC1-9D4423FC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0450" y="2698180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0" name="Q">
            <a:extLst>
              <a:ext uri="{FF2B5EF4-FFF2-40B4-BE49-F238E27FC236}">
                <a16:creationId xmlns:a16="http://schemas.microsoft.com/office/drawing/2014/main" id="{F963B27F-8F18-67BB-B561-399E9B718B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67015" y="580287"/>
            <a:ext cx="12401573" cy="1447009"/>
          </a:xfrm>
        </p:spPr>
        <p:txBody>
          <a:bodyPr anchor="ctr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2" name="Q_No">
            <a:extLst>
              <a:ext uri="{FF2B5EF4-FFF2-40B4-BE49-F238E27FC236}">
                <a16:creationId xmlns:a16="http://schemas.microsoft.com/office/drawing/2014/main" id="{56C84790-83B0-039F-DB11-90A54FCA41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390" y="1193800"/>
            <a:ext cx="1135063" cy="830263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02960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_Ans_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">
            <a:extLst>
              <a:ext uri="{FF2B5EF4-FFF2-40B4-BE49-F238E27FC236}">
                <a16:creationId xmlns:a16="http://schemas.microsoft.com/office/drawing/2014/main" id="{2F8347C9-CC7D-0DF8-C02A-47B5723D8572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_Ans">
            <a:extLst>
              <a:ext uri="{FF2B5EF4-FFF2-40B4-BE49-F238E27FC236}">
                <a16:creationId xmlns:a16="http://schemas.microsoft.com/office/drawing/2014/main" id="{06DF12F7-7FC3-A6A0-1F9D-2B31AAB76C62}"/>
              </a:ext>
            </a:extLst>
          </p:cNvPr>
          <p:cNvSpPr txBox="1"/>
          <p:nvPr userDrawn="1"/>
        </p:nvSpPr>
        <p:spPr>
          <a:xfrm>
            <a:off x="670034" y="7369706"/>
            <a:ext cx="29134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are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" name="Ans_Line_2">
            <a:extLst>
              <a:ext uri="{FF2B5EF4-FFF2-40B4-BE49-F238E27FC236}">
                <a16:creationId xmlns:a16="http://schemas.microsoft.com/office/drawing/2014/main" id="{B75A6E75-5672-578C-B075-BA07AABDEC08}"/>
              </a:ext>
            </a:extLst>
          </p:cNvPr>
          <p:cNvCxnSpPr/>
          <p:nvPr userDrawn="1"/>
        </p:nvCxnSpPr>
        <p:spPr>
          <a:xfrm>
            <a:off x="670034" y="7854368"/>
            <a:ext cx="13167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" name="Ans_Line">
            <a:extLst>
              <a:ext uri="{FF2B5EF4-FFF2-40B4-BE49-F238E27FC236}">
                <a16:creationId xmlns:a16="http://schemas.microsoft.com/office/drawing/2014/main" id="{B67B1844-0936-2346-DC2D-072812F8FF82}"/>
              </a:ext>
            </a:extLst>
          </p:cNvPr>
          <p:cNvCxnSpPr/>
          <p:nvPr userDrawn="1"/>
        </p:nvCxnSpPr>
        <p:spPr>
          <a:xfrm>
            <a:off x="649436" y="7265358"/>
            <a:ext cx="13167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Ans_text">
            <a:extLst>
              <a:ext uri="{FF2B5EF4-FFF2-40B4-BE49-F238E27FC236}">
                <a16:creationId xmlns:a16="http://schemas.microsoft.com/office/drawing/2014/main" id="{505D6B31-CF67-8AE8-6D6C-1AE10E434F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84605" y="7277661"/>
            <a:ext cx="8601033" cy="5842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rgbClr val="024F9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8" name="Ans_Desc_Text_Box">
            <a:extLst>
              <a:ext uri="{FF2B5EF4-FFF2-40B4-BE49-F238E27FC236}">
                <a16:creationId xmlns:a16="http://schemas.microsoft.com/office/drawing/2014/main" id="{2AA669A4-854E-BC52-A6EB-CEC258CCD1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9925" y="7935913"/>
            <a:ext cx="13095288" cy="100488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9" name="Box">
            <a:extLst>
              <a:ext uri="{FF2B5EF4-FFF2-40B4-BE49-F238E27FC236}">
                <a16:creationId xmlns:a16="http://schemas.microsoft.com/office/drawing/2014/main" id="{4ADF7E3A-81A0-2B00-A3DE-320BBA3EAADC}"/>
              </a:ext>
            </a:extLst>
          </p:cNvPr>
          <p:cNvSpPr/>
          <p:nvPr userDrawn="1"/>
        </p:nvSpPr>
        <p:spPr>
          <a:xfrm>
            <a:off x="1281113" y="584654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KT_Text">
            <a:extLst>
              <a:ext uri="{FF2B5EF4-FFF2-40B4-BE49-F238E27FC236}">
                <a16:creationId xmlns:a16="http://schemas.microsoft.com/office/drawing/2014/main" id="{65E260BD-9AEB-3002-A10D-0ED784F237CC}"/>
              </a:ext>
            </a:extLst>
          </p:cNvPr>
          <p:cNvSpPr txBox="1"/>
          <p:nvPr userDrawn="1"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Rec_Box">
            <a:extLst>
              <a:ext uri="{FF2B5EF4-FFF2-40B4-BE49-F238E27FC236}">
                <a16:creationId xmlns:a16="http://schemas.microsoft.com/office/drawing/2014/main" id="{667E1C0D-1A8F-3FEE-62D2-1CF59B597F36}"/>
              </a:ext>
            </a:extLst>
          </p:cNvPr>
          <p:cNvSpPr/>
          <p:nvPr userDrawn="1"/>
        </p:nvSpPr>
        <p:spPr>
          <a:xfrm>
            <a:off x="1275907" y="580480"/>
            <a:ext cx="14093455" cy="1446622"/>
          </a:xfrm>
          <a:prstGeom prst="rect">
            <a:avLst/>
          </a:prstGeom>
          <a:noFill/>
          <a:ln w="12700">
            <a:solidFill>
              <a:srgbClr val="3D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">
            <a:extLst>
              <a:ext uri="{FF2B5EF4-FFF2-40B4-BE49-F238E27FC236}">
                <a16:creationId xmlns:a16="http://schemas.microsoft.com/office/drawing/2014/main" id="{A40B7AF7-3696-C4FB-D945-5436FC8398CE}"/>
              </a:ext>
            </a:extLst>
          </p:cNvPr>
          <p:cNvSpPr txBox="1"/>
          <p:nvPr userDrawn="1"/>
        </p:nvSpPr>
        <p:spPr>
          <a:xfrm>
            <a:off x="1708922" y="2698180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A.</a:t>
            </a:r>
          </a:p>
        </p:txBody>
      </p:sp>
      <p:sp>
        <p:nvSpPr>
          <p:cNvPr id="13" name="Opt_A">
            <a:extLst>
              <a:ext uri="{FF2B5EF4-FFF2-40B4-BE49-F238E27FC236}">
                <a16:creationId xmlns:a16="http://schemas.microsoft.com/office/drawing/2014/main" id="{1494EC36-DEF5-5104-F8EA-E3D4B2BBD8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0450" y="2698180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4" name="B">
            <a:extLst>
              <a:ext uri="{FF2B5EF4-FFF2-40B4-BE49-F238E27FC236}">
                <a16:creationId xmlns:a16="http://schemas.microsoft.com/office/drawing/2014/main" id="{9AFF282F-7CD2-660E-F6FB-6A6841171D6F}"/>
              </a:ext>
            </a:extLst>
          </p:cNvPr>
          <p:cNvSpPr txBox="1"/>
          <p:nvPr userDrawn="1"/>
        </p:nvSpPr>
        <p:spPr>
          <a:xfrm>
            <a:off x="1713038" y="3629064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B.</a:t>
            </a:r>
          </a:p>
        </p:txBody>
      </p:sp>
      <p:sp>
        <p:nvSpPr>
          <p:cNvPr id="15" name="Opt_B">
            <a:extLst>
              <a:ext uri="{FF2B5EF4-FFF2-40B4-BE49-F238E27FC236}">
                <a16:creationId xmlns:a16="http://schemas.microsoft.com/office/drawing/2014/main" id="{01ADAF17-D7DF-669F-96A4-A5A66652F7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4566" y="3629064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6" name="C">
            <a:extLst>
              <a:ext uri="{FF2B5EF4-FFF2-40B4-BE49-F238E27FC236}">
                <a16:creationId xmlns:a16="http://schemas.microsoft.com/office/drawing/2014/main" id="{E0054334-AE0D-D3F5-C186-9EAB001CEBAA}"/>
              </a:ext>
            </a:extLst>
          </p:cNvPr>
          <p:cNvSpPr txBox="1"/>
          <p:nvPr userDrawn="1"/>
        </p:nvSpPr>
        <p:spPr>
          <a:xfrm>
            <a:off x="1713038" y="4568181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C.</a:t>
            </a:r>
          </a:p>
        </p:txBody>
      </p:sp>
      <p:sp>
        <p:nvSpPr>
          <p:cNvPr id="17" name="Opt_C">
            <a:extLst>
              <a:ext uri="{FF2B5EF4-FFF2-40B4-BE49-F238E27FC236}">
                <a16:creationId xmlns:a16="http://schemas.microsoft.com/office/drawing/2014/main" id="{98DDCBFB-B945-8ADF-F3B2-02F8E9E10B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4566" y="4568181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8" name="D">
            <a:extLst>
              <a:ext uri="{FF2B5EF4-FFF2-40B4-BE49-F238E27FC236}">
                <a16:creationId xmlns:a16="http://schemas.microsoft.com/office/drawing/2014/main" id="{A5C29CAE-D65C-162C-E28E-5C00B6BF49E6}"/>
              </a:ext>
            </a:extLst>
          </p:cNvPr>
          <p:cNvSpPr txBox="1"/>
          <p:nvPr userDrawn="1"/>
        </p:nvSpPr>
        <p:spPr>
          <a:xfrm>
            <a:off x="1717154" y="5511422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D.</a:t>
            </a:r>
          </a:p>
        </p:txBody>
      </p:sp>
      <p:sp>
        <p:nvSpPr>
          <p:cNvPr id="19" name="Opt_D">
            <a:extLst>
              <a:ext uri="{FF2B5EF4-FFF2-40B4-BE49-F238E27FC236}">
                <a16:creationId xmlns:a16="http://schemas.microsoft.com/office/drawing/2014/main" id="{787DB315-5654-6FF4-4775-BE435BA1CC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8682" y="5511422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1" name="Q">
            <a:extLst>
              <a:ext uri="{FF2B5EF4-FFF2-40B4-BE49-F238E27FC236}">
                <a16:creationId xmlns:a16="http://schemas.microsoft.com/office/drawing/2014/main" id="{32B26A31-7ADA-92C4-0EC9-7FBCC4B0F2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67015" y="580287"/>
            <a:ext cx="12401573" cy="1447009"/>
          </a:xfrm>
        </p:spPr>
        <p:txBody>
          <a:bodyPr anchor="ctr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2" name="Q_No">
            <a:extLst>
              <a:ext uri="{FF2B5EF4-FFF2-40B4-BE49-F238E27FC236}">
                <a16:creationId xmlns:a16="http://schemas.microsoft.com/office/drawing/2014/main" id="{6AEFDC33-934D-D32C-A2F5-91C510E8C6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390" y="1193800"/>
            <a:ext cx="1135063" cy="830263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4344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 preserve="1" userDrawn="1">
  <p:cSld name="1_Key Takeaway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3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7;p27">
            <a:extLst>
              <a:ext uri="{FF2B5EF4-FFF2-40B4-BE49-F238E27FC236}">
                <a16:creationId xmlns:a16="http://schemas.microsoft.com/office/drawing/2014/main" id="{DFADBA2E-0E91-C8B8-3A16-37E16A8024BC}"/>
              </a:ext>
            </a:extLst>
          </p:cNvPr>
          <p:cNvSpPr/>
          <p:nvPr userDrawn="1"/>
        </p:nvSpPr>
        <p:spPr>
          <a:xfrm>
            <a:off x="2747395" y="274390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lang="en-US" sz="14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Brandline_LVC">
            <a:extLst>
              <a:ext uri="{FF2B5EF4-FFF2-40B4-BE49-F238E27FC236}">
                <a16:creationId xmlns:a16="http://schemas.microsoft.com/office/drawing/2014/main" id="{F274DB65-9471-8FF1-5F67-3A8B02FBF3BD}"/>
              </a:ext>
            </a:extLst>
          </p:cNvPr>
          <p:cNvSpPr/>
          <p:nvPr userDrawn="1"/>
        </p:nvSpPr>
        <p:spPr>
          <a:xfrm>
            <a:off x="3559993" y="837660"/>
            <a:ext cx="3377485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96AF3B2F-06F8-C0B9-F594-763BF82CAE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2875" y="1967907"/>
            <a:ext cx="9036000" cy="10116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GB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GB"/>
              <a:t>Click to add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B16BD-1678-AAEB-705C-ACC6F4E638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32356" y="2755555"/>
            <a:ext cx="9036000" cy="1011600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DA0B994-BAF5-3871-1AE2-2955090941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1837" y="3567917"/>
            <a:ext cx="9036000" cy="1011600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153C8D8-C81D-C688-AD6D-054C831ED8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32873" y="4392637"/>
            <a:ext cx="9034445" cy="1010072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  <p:grpSp>
        <p:nvGrpSpPr>
          <p:cNvPr id="23" name="Group 22" hidden="1">
            <a:extLst>
              <a:ext uri="{FF2B5EF4-FFF2-40B4-BE49-F238E27FC236}">
                <a16:creationId xmlns:a16="http://schemas.microsoft.com/office/drawing/2014/main" id="{7D3CB7FC-1EE6-F753-459E-16D565CC72D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39953" y="642551"/>
            <a:ext cx="4011669" cy="4670397"/>
            <a:chOff x="1239953" y="642551"/>
            <a:chExt cx="4011669" cy="4670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938B2B5-F7D2-93C4-4B9B-2A8705CFBB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967652" y="642551"/>
              <a:ext cx="2283970" cy="1495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60516D-1A86-E05D-CDB5-234F5B19042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39953" y="2290530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049D24-171C-A4CE-5C84-362BCAE9D2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332872" y="3094469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EB4E1D9-0180-437B-334A-07F7823362C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332872" y="3903123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CFBF9F-0A86-F779-0E1B-EE628909727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332872" y="4718948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14330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isted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45;p35">
            <a:extLst>
              <a:ext uri="{FF2B5EF4-FFF2-40B4-BE49-F238E27FC236}">
                <a16:creationId xmlns:a16="http://schemas.microsoft.com/office/drawing/2014/main" id="{3DE6C980-51B8-EAB6-D92E-2C853D6EBC40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13;p27">
            <a:extLst>
              <a:ext uri="{FF2B5EF4-FFF2-40B4-BE49-F238E27FC236}">
                <a16:creationId xmlns:a16="http://schemas.microsoft.com/office/drawing/2014/main" id="{734849E0-7011-DCAE-0132-1322B2CB68DB}"/>
              </a:ext>
            </a:extLst>
          </p:cNvPr>
          <p:cNvPicPr preferRelativeResize="0"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9;p35">
            <a:extLst>
              <a:ext uri="{FF2B5EF4-FFF2-40B4-BE49-F238E27FC236}">
                <a16:creationId xmlns:a16="http://schemas.microsoft.com/office/drawing/2014/main" id="{7948A9B8-596D-80F3-DBBD-D7EDD89ABE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626" y="436395"/>
            <a:ext cx="96965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6E140C6-C70A-C947-7711-0BA4214D3E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1857" y="2854366"/>
            <a:ext cx="13696999" cy="53895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5683BC-C8F7-FCBC-E768-137F5B5152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1857" y="1795807"/>
            <a:ext cx="13696999" cy="81450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97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ssisted Practice" preserve="1" userDrawn="1">
  <p:cSld name="1_Unassisted Practice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5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 txBox="1">
            <a:spLocks noGrp="1"/>
          </p:cNvSpPr>
          <p:nvPr>
            <p:ph type="title"/>
          </p:nvPr>
        </p:nvSpPr>
        <p:spPr>
          <a:xfrm>
            <a:off x="1297626" y="436395"/>
            <a:ext cx="96965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4DC99CB9-B9F0-7414-1AF5-045EF855FD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1857" y="2854366"/>
            <a:ext cx="13696999" cy="53895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F61395D-ECD0-5341-1B2E-8C1937098D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1857" y="1795807"/>
            <a:ext cx="13696999" cy="81450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00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urs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4;p23">
            <a:extLst>
              <a:ext uri="{FF2B5EF4-FFF2-40B4-BE49-F238E27FC236}">
                <a16:creationId xmlns:a16="http://schemas.microsoft.com/office/drawing/2014/main" id="{CE57947D-DBAC-21DB-73BE-F78F1726973A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653386" y="4114800"/>
            <a:ext cx="783570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" name="Google Shape;18;p22">
            <a:extLst>
              <a:ext uri="{FF2B5EF4-FFF2-40B4-BE49-F238E27FC236}">
                <a16:creationId xmlns:a16="http://schemas.microsoft.com/office/drawing/2014/main" id="{EB220605-179A-E174-69BC-23C03F5CC0A3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8" cy="9143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8496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  <p15:guide id="2" pos="512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for_Pract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3;p29">
            <a:extLst>
              <a:ext uri="{FF2B5EF4-FFF2-40B4-BE49-F238E27FC236}">
                <a16:creationId xmlns:a16="http://schemas.microsoft.com/office/drawing/2014/main" id="{D1405CDE-CE1A-9CEE-B0C9-004F72CAF344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1291857" y="1788696"/>
            <a:ext cx="13696999" cy="8216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659D141-D5AB-CB0E-32C4-D683A6B3D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825" y="2872126"/>
            <a:ext cx="13697000" cy="540669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35423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-End Project" preserve="1" userDrawn="1">
  <p:cSld name="1_Section-End Projec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53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2;p29">
            <a:extLst>
              <a:ext uri="{FF2B5EF4-FFF2-40B4-BE49-F238E27FC236}">
                <a16:creationId xmlns:a16="http://schemas.microsoft.com/office/drawing/2014/main" id="{C8B862E1-9541-C73F-B4E1-7205F5F0B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EA35605C-2EDD-0BD1-F3BC-5BCA7F763A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890" y="1364776"/>
            <a:ext cx="10314124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226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 preserve="1" userDrawn="1">
  <p:cSld name="1_Lesson-end Projec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6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2;p29">
            <a:extLst>
              <a:ext uri="{FF2B5EF4-FFF2-40B4-BE49-F238E27FC236}">
                <a16:creationId xmlns:a16="http://schemas.microsoft.com/office/drawing/2014/main" id="{3E86479C-5EE1-09E2-3000-A2B690B93C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12C144F-B154-93C1-CFA0-EFC58EC80E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890" y="1364776"/>
            <a:ext cx="10314124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935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ase-End Project" preserve="1" userDrawn="1">
  <p:cSld name="1_Phase-End Projec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52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2;p29">
            <a:extLst>
              <a:ext uri="{FF2B5EF4-FFF2-40B4-BE49-F238E27FC236}">
                <a16:creationId xmlns:a16="http://schemas.microsoft.com/office/drawing/2014/main" id="{A829CD2D-82CE-C005-D724-CC0A723196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809861E1-DB64-D3D1-CB74-AB30BEF48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890" y="1364776"/>
            <a:ext cx="10314124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193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for_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5D05C5A-9735-BDF2-45FB-ECA0E61F3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34890" y="1377162"/>
            <a:ext cx="10314607" cy="681516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594509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9;p16">
            <a:extLst>
              <a:ext uri="{FF2B5EF4-FFF2-40B4-BE49-F238E27FC236}">
                <a16:creationId xmlns:a16="http://schemas.microsoft.com/office/drawing/2014/main" id="{136CAA0F-DD7B-0995-4200-59792701A9ED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FAA6052-B67C-D403-9614-DC0C0FDBA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52023" y="4114800"/>
            <a:ext cx="434807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457200" lvl="0" indent="-457200" algn="ctr"/>
            <a:r>
              <a:rPr lang="en-US"/>
              <a:t>Topic Name</a:t>
            </a:r>
          </a:p>
        </p:txBody>
      </p:sp>
      <p:pic>
        <p:nvPicPr>
          <p:cNvPr id="4" name="Picture 3" descr="A picture containing child art, table, illustration, design&#10;&#10;Description automatically generated">
            <a:extLst>
              <a:ext uri="{FF2B5EF4-FFF2-40B4-BE49-F238E27FC236}">
                <a16:creationId xmlns:a16="http://schemas.microsoft.com/office/drawing/2014/main" id="{46A1F55C-8226-40C3-1D94-8C75609932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76" y="2171113"/>
            <a:ext cx="4823955" cy="455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16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" preserve="1" userDrawn="1">
  <p:cSld name="Discussion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6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AA18AE-0804-BDBB-3D58-9BEC7C3955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303264" y="2051538"/>
            <a:ext cx="4661781" cy="479473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38432-77B6-A0DB-E9D4-05C1ED62A6F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52023" y="4114800"/>
            <a:ext cx="434807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457200" lvl="0" indent="-457200" algn="ctr"/>
            <a:r>
              <a:rPr lang="en-US"/>
              <a:t>Topic Name</a:t>
            </a:r>
          </a:p>
        </p:txBody>
      </p:sp>
    </p:spTree>
    <p:extLst>
      <p:ext uri="{BB962C8B-B14F-4D97-AF65-F5344CB8AC3E}">
        <p14:creationId xmlns:p14="http://schemas.microsoft.com/office/powerpoint/2010/main" val="269417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-Content" preserve="1" userDrawn="1">
  <p:cSld name="Discussion-Conten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7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7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9" name="Google Shape;1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450" y="2249238"/>
            <a:ext cx="4290990" cy="44133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190EDBE-42C7-8577-2262-B01D520296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4960" y="1761785"/>
            <a:ext cx="10346786" cy="62601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22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le-Play Activ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9;p16">
            <a:extLst>
              <a:ext uri="{FF2B5EF4-FFF2-40B4-BE49-F238E27FC236}">
                <a16:creationId xmlns:a16="http://schemas.microsoft.com/office/drawing/2014/main" id="{2444B81E-A7F2-DD03-1F7C-99ED49FAF882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C918EE9-73C7-114C-7405-846E29EB7A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52023" y="4114800"/>
            <a:ext cx="434807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/>
            <a:r>
              <a:rPr lang="en-US"/>
              <a:t>Topic Name</a:t>
            </a:r>
          </a:p>
        </p:txBody>
      </p:sp>
      <p:pic>
        <p:nvPicPr>
          <p:cNvPr id="9" name="Picture 8" descr="A group of people reading books&#10;&#10;Description automatically generated with low confidence">
            <a:extLst>
              <a:ext uri="{FF2B5EF4-FFF2-40B4-BE49-F238E27FC236}">
                <a16:creationId xmlns:a16="http://schemas.microsoft.com/office/drawing/2014/main" id="{F1D10771-AD41-E153-2D96-91B7FA5508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29" y="2323120"/>
            <a:ext cx="5664389" cy="449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84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 preserve="1" userDrawn="1">
  <p:cSld name="1_Course-end Projec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7"/>
          <p:cNvPicPr preferRelativeResize="0"/>
          <p:nvPr/>
        </p:nvPicPr>
        <p:blipFill>
          <a:blip r:embed="rId2"/>
          <a:srcRect/>
          <a:stretch/>
        </p:blipFill>
        <p:spPr>
          <a:xfrm>
            <a:off x="2" y="0"/>
            <a:ext cx="16255996" cy="91439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7;p17">
            <a:extLst>
              <a:ext uri="{FF2B5EF4-FFF2-40B4-BE49-F238E27FC236}">
                <a16:creationId xmlns:a16="http://schemas.microsoft.com/office/drawing/2014/main" id="{662DC3C5-12CB-1B7D-A0D6-88DA0A6525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F575C20-C035-6B61-875E-DFDF9C3950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5052" y="1364776"/>
            <a:ext cx="10303962" cy="682388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43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 preserve="1" userDrawn="1">
  <p:cSld name="1_Lesson Nam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3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4;p23">
            <a:extLst>
              <a:ext uri="{FF2B5EF4-FFF2-40B4-BE49-F238E27FC236}">
                <a16:creationId xmlns:a16="http://schemas.microsoft.com/office/drawing/2014/main" id="{0FE0BEE1-B2B3-D8AE-8B21-7B4BAC91C142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653386" y="4114800"/>
            <a:ext cx="783570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4424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 preserve="1" userDrawn="1">
  <p:cSld name="1_Before the Next Clas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0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0"/>
          <p:cNvSpPr/>
          <p:nvPr userDrawn="1"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>
              <a:buSzPts val="2800"/>
              <a:buNone/>
            </a:pPr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sz="2800" b="1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9A8AA2E1-D889-F5D4-9C7E-C1EBB43245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5084" y="1364776"/>
            <a:ext cx="8439490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794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Next?" preserve="1" userDrawn="1">
  <p:cSld name="What Next?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1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1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>
              <a:buSzPts val="2800"/>
              <a:buNone/>
            </a:pPr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What’s Next?</a:t>
            </a:r>
            <a:endParaRPr sz="2800" b="1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7DB387E-1A29-1EE9-8E02-0C57BA6B6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084" y="1364776"/>
            <a:ext cx="8439490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766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_for_whatnext_nextcl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FEACA45-46CE-3149-F1F8-368C0B35F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0649" y="1377162"/>
            <a:ext cx="8439490" cy="681516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97694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28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2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28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8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ides ">
  <p:cSld name="Content Slide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g6ea8db464a_0_2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g6ea8db464a_0_27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g6ea8db464a_0_275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g6ea8db464a_0_275"/>
          <p:cNvSpPr/>
          <p:nvPr/>
        </p:nvSpPr>
        <p:spPr>
          <a:xfrm>
            <a:off x="16375347" y="785880"/>
            <a:ext cx="617100" cy="617100"/>
          </a:xfrm>
          <a:prstGeom prst="ellipse">
            <a:avLst/>
          </a:prstGeom>
          <a:solidFill>
            <a:srgbClr val="0284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6ea8db464a_0_275"/>
          <p:cNvSpPr/>
          <p:nvPr/>
        </p:nvSpPr>
        <p:spPr>
          <a:xfrm>
            <a:off x="16375347" y="2367024"/>
            <a:ext cx="617100" cy="617100"/>
          </a:xfrm>
          <a:prstGeom prst="ellipse">
            <a:avLst/>
          </a:prstGeom>
          <a:solidFill>
            <a:srgbClr val="44AA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6ea8db464a_0_275"/>
          <p:cNvSpPr/>
          <p:nvPr/>
        </p:nvSpPr>
        <p:spPr>
          <a:xfrm>
            <a:off x="16375347" y="1576452"/>
            <a:ext cx="617100" cy="617100"/>
          </a:xfrm>
          <a:prstGeom prst="ellipse">
            <a:avLst/>
          </a:prstGeom>
          <a:solidFill>
            <a:srgbClr val="37858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g6ea8db464a_0_275"/>
          <p:cNvSpPr/>
          <p:nvPr/>
        </p:nvSpPr>
        <p:spPr>
          <a:xfrm>
            <a:off x="16375347" y="5529312"/>
            <a:ext cx="617100" cy="617100"/>
          </a:xfrm>
          <a:prstGeom prst="ellipse">
            <a:avLst/>
          </a:prstGeom>
          <a:solidFill>
            <a:srgbClr val="EFC8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g6ea8db464a_0_275"/>
          <p:cNvSpPr/>
          <p:nvPr/>
        </p:nvSpPr>
        <p:spPr>
          <a:xfrm>
            <a:off x="16375347" y="4738740"/>
            <a:ext cx="617100" cy="617100"/>
          </a:xfrm>
          <a:prstGeom prst="ellipse">
            <a:avLst/>
          </a:prstGeom>
          <a:solidFill>
            <a:srgbClr val="C7D3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g6ea8db464a_0_275"/>
          <p:cNvSpPr/>
          <p:nvPr/>
        </p:nvSpPr>
        <p:spPr>
          <a:xfrm>
            <a:off x="16375347" y="6319884"/>
            <a:ext cx="617100" cy="617100"/>
          </a:xfrm>
          <a:prstGeom prst="ellipse">
            <a:avLst/>
          </a:prstGeom>
          <a:solidFill>
            <a:srgbClr val="CF5C3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g6ea8db464a_0_275"/>
          <p:cNvSpPr/>
          <p:nvPr/>
        </p:nvSpPr>
        <p:spPr>
          <a:xfrm>
            <a:off x="16375347" y="3157596"/>
            <a:ext cx="617100" cy="617100"/>
          </a:xfrm>
          <a:prstGeom prst="ellipse">
            <a:avLst/>
          </a:prstGeom>
          <a:solidFill>
            <a:srgbClr val="162E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g6ea8db464a_0_275"/>
          <p:cNvSpPr/>
          <p:nvPr/>
        </p:nvSpPr>
        <p:spPr>
          <a:xfrm>
            <a:off x="16375347" y="3948168"/>
            <a:ext cx="617100" cy="617100"/>
          </a:xfrm>
          <a:prstGeom prst="ellipse">
            <a:avLst/>
          </a:prstGeom>
          <a:solidFill>
            <a:srgbClr val="FF8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g6ea8db464a_0_275"/>
          <p:cNvSpPr/>
          <p:nvPr/>
        </p:nvSpPr>
        <p:spPr>
          <a:xfrm>
            <a:off x="16375347" y="7110456"/>
            <a:ext cx="617100" cy="617100"/>
          </a:xfrm>
          <a:prstGeom prst="ellipse">
            <a:avLst/>
          </a:prstGeom>
          <a:solidFill>
            <a:srgbClr val="8397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g6ea8db464a_0_275"/>
          <p:cNvSpPr/>
          <p:nvPr/>
        </p:nvSpPr>
        <p:spPr>
          <a:xfrm>
            <a:off x="16375347" y="7901030"/>
            <a:ext cx="617100" cy="617100"/>
          </a:xfrm>
          <a:prstGeom prst="ellipse">
            <a:avLst/>
          </a:prstGeom>
          <a:solidFill>
            <a:srgbClr val="009F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9792">
          <p15:clr>
            <a:srgbClr val="FA7B17"/>
          </p15:clr>
        </p15:guide>
        <p15:guide id="3" orient="horz" pos="5184">
          <p15:clr>
            <a:srgbClr val="FA7B17"/>
          </p15:clr>
        </p15:guide>
        <p15:guide id="4" orient="horz" pos="578">
          <p15:clr>
            <a:srgbClr val="FA7B17"/>
          </p15:clr>
        </p15:guide>
        <p15:guide id="5" pos="864">
          <p15:clr>
            <a:srgbClr val="FA7B17"/>
          </p15:clr>
        </p15:guide>
        <p15:guide id="6" pos="9504">
          <p15:clr>
            <a:srgbClr val="FA7B17"/>
          </p15:clr>
        </p15:guide>
        <p15:guide id="7" orient="horz" pos="86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-End Project">
  <p:cSld name="Section-End Pro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53" descr="A picture containing wa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5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53"/>
          <p:cNvSpPr/>
          <p:nvPr/>
        </p:nvSpPr>
        <p:spPr>
          <a:xfrm>
            <a:off x="4254500" y="1303972"/>
            <a:ext cx="10896600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53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53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>
  <p:cSld name="Knowledge Check 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3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0"/>
          <p:cNvSpPr/>
          <p:nvPr/>
        </p:nvSpPr>
        <p:spPr>
          <a:xfrm>
            <a:off x="8128000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 are">
  <p:cSld name="1_quiz ans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g6ea8db464a_0_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6ea8db464a_0_1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6ea8db464a_0_18"/>
          <p:cNvSpPr txBox="1"/>
          <p:nvPr/>
        </p:nvSpPr>
        <p:spPr>
          <a:xfrm>
            <a:off x="1280469" y="7323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g6ea8db464a_0_18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g6ea8db464a_0_18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g6ea8db464a_0_18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g6ea8db464a_0_18"/>
          <p:cNvSpPr txBox="1"/>
          <p:nvPr/>
        </p:nvSpPr>
        <p:spPr>
          <a:xfrm>
            <a:off x="670024" y="7373500"/>
            <a:ext cx="308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answers are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2" name="Google Shape;92;g6ea8db464a_0_18"/>
          <p:cNvCxnSpPr/>
          <p:nvPr/>
        </p:nvCxnSpPr>
        <p:spPr>
          <a:xfrm>
            <a:off x="670034" y="7854368"/>
            <a:ext cx="150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g6ea8db464a_0_18"/>
          <p:cNvSpPr txBox="1">
            <a:spLocks noGrp="1"/>
          </p:cNvSpPr>
          <p:nvPr>
            <p:ph type="body" idx="4"/>
          </p:nvPr>
        </p:nvSpPr>
        <p:spPr>
          <a:xfrm>
            <a:off x="3346904" y="7368182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g6ea8db464a_0_18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g6ea8db464a_0_18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g6ea8db464a_0_18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g6ea8db464a_0_18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g6ea8db464a_0_18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g6ea8db464a_0_18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g6ea8db464a_0_18"/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g6ea8db464a_0_18"/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ssisted Practice">
  <p:cSld name="Unassisted Practic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5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5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5"/>
          <p:cNvSpPr txBox="1">
            <a:spLocks noGrp="1"/>
          </p:cNvSpPr>
          <p:nvPr>
            <p:ph type="body" idx="1"/>
          </p:nvPr>
        </p:nvSpPr>
        <p:spPr>
          <a:xfrm>
            <a:off x="1902091" y="2363465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35"/>
          <p:cNvSpPr txBox="1">
            <a:spLocks noGrp="1"/>
          </p:cNvSpPr>
          <p:nvPr>
            <p:ph type="title"/>
          </p:nvPr>
        </p:nvSpPr>
        <p:spPr>
          <a:xfrm>
            <a:off x="812800" y="436395"/>
            <a:ext cx="10666185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>
  <p:cSld name="Lesson-end Projec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6"/>
          <p:cNvSpPr/>
          <p:nvPr/>
        </p:nvSpPr>
        <p:spPr>
          <a:xfrm>
            <a:off x="4254500" y="1303972"/>
            <a:ext cx="10896600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6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36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 preserve="1" userDrawn="1">
  <p:cSld name="1_You Already Know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4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4"/>
          <p:cNvSpPr/>
          <p:nvPr/>
        </p:nvSpPr>
        <p:spPr>
          <a:xfrm>
            <a:off x="5718038" y="322216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9;p24">
            <a:extLst>
              <a:ext uri="{FF2B5EF4-FFF2-40B4-BE49-F238E27FC236}">
                <a16:creationId xmlns:a16="http://schemas.microsoft.com/office/drawing/2014/main" id="{45805213-5148-C374-0B6A-FBC7DF66B8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1858" y="2603120"/>
            <a:ext cx="13696998" cy="5527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</a:pPr>
            <a:endParaRPr/>
          </a:p>
        </p:txBody>
      </p:sp>
      <p:sp>
        <p:nvSpPr>
          <p:cNvPr id="5" name="Google Shape;73;p29">
            <a:extLst>
              <a:ext uri="{FF2B5EF4-FFF2-40B4-BE49-F238E27FC236}">
                <a16:creationId xmlns:a16="http://schemas.microsoft.com/office/drawing/2014/main" id="{A329659F-8931-D1BF-F644-B58CEC7A819F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4584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120">
          <p15:clr>
            <a:srgbClr val="00000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ase-End Project">
  <p:cSld name="Phase-End Projec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52" descr="A picture containing wa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52"/>
          <p:cNvSpPr/>
          <p:nvPr/>
        </p:nvSpPr>
        <p:spPr>
          <a:xfrm>
            <a:off x="4254500" y="1303972"/>
            <a:ext cx="10896600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2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52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>
  <p:cSld name="Course-end Projec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7"/>
          <p:cNvSpPr/>
          <p:nvPr/>
        </p:nvSpPr>
        <p:spPr>
          <a:xfrm>
            <a:off x="4254500" y="1303972"/>
            <a:ext cx="10896600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7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37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>
  <p:cSld name="Before the Next Clas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40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0"/>
          <p:cNvSpPr/>
          <p:nvPr/>
        </p:nvSpPr>
        <p:spPr>
          <a:xfrm>
            <a:off x="663026" y="1342072"/>
            <a:ext cx="9046458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0"/>
          <p:cNvSpPr txBox="1">
            <a:spLocks noGrp="1"/>
          </p:cNvSpPr>
          <p:nvPr>
            <p:ph type="body" idx="1"/>
          </p:nvPr>
        </p:nvSpPr>
        <p:spPr>
          <a:xfrm>
            <a:off x="1120875" y="1808291"/>
            <a:ext cx="8092571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40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>
  <p:cSld name="You Already Know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 descr="A picture containing objec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8487"/>
            <a:ext cx="16255999" cy="868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14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24"/>
          <p:cNvSpPr/>
          <p:nvPr/>
        </p:nvSpPr>
        <p:spPr>
          <a:xfrm>
            <a:off x="5718038" y="569353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Recap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4852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>
            <a:spLocks noGrp="1"/>
          </p:cNvSpPr>
          <p:nvPr>
            <p:ph type="body" idx="1"/>
          </p:nvPr>
        </p:nvSpPr>
        <p:spPr>
          <a:xfrm>
            <a:off x="1632860" y="1987907"/>
            <a:ext cx="940525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/>
          <p:nvPr/>
        </p:nvSpPr>
        <p:spPr>
          <a:xfrm rot="-3026872">
            <a:off x="-270651" y="848918"/>
            <a:ext cx="240496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day in the life">
  <p:cSld name="A day in the lif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>
            <a:spLocks noGrp="1"/>
          </p:cNvSpPr>
          <p:nvPr>
            <p:ph type="body" idx="1"/>
          </p:nvPr>
        </p:nvSpPr>
        <p:spPr>
          <a:xfrm>
            <a:off x="1453243" y="1808291"/>
            <a:ext cx="940525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2089150" y="3407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 Day in the Life of a Full Stack Developer</a:t>
            </a: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2272" y="771540"/>
            <a:ext cx="10332954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864">
          <p15:clr>
            <a:srgbClr val="FA7B17"/>
          </p15:clr>
        </p15:guide>
        <p15:guide id="3" pos="9792">
          <p15:clr>
            <a:srgbClr val="FA7B17"/>
          </p15:clr>
        </p15:guide>
        <p15:guide id="4" pos="9504">
          <p15:clr>
            <a:srgbClr val="FA7B17"/>
          </p15:clr>
        </p15:guide>
        <p15:guide id="5" orient="horz" pos="576">
          <p15:clr>
            <a:srgbClr val="FA7B17"/>
          </p15:clr>
        </p15:guide>
        <p15:guide id="6" orient="horz" pos="860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9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9"/>
          <p:cNvSpPr/>
          <p:nvPr/>
        </p:nvSpPr>
        <p:spPr>
          <a:xfrm>
            <a:off x="16440756" y="259179"/>
            <a:ext cx="640080" cy="640080"/>
          </a:xfrm>
          <a:prstGeom prst="ellipse">
            <a:avLst/>
          </a:prstGeom>
          <a:solidFill>
            <a:srgbClr val="0566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9"/>
          <p:cNvSpPr/>
          <p:nvPr/>
        </p:nvSpPr>
        <p:spPr>
          <a:xfrm>
            <a:off x="16440756" y="1121705"/>
            <a:ext cx="640080" cy="640080"/>
          </a:xfrm>
          <a:prstGeom prst="ellipse">
            <a:avLst/>
          </a:prstGeom>
          <a:solidFill>
            <a:srgbClr val="427A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9"/>
          <p:cNvSpPr/>
          <p:nvPr/>
        </p:nvSpPr>
        <p:spPr>
          <a:xfrm>
            <a:off x="16440756" y="1984231"/>
            <a:ext cx="640080" cy="640080"/>
          </a:xfrm>
          <a:prstGeom prst="ellipse">
            <a:avLst/>
          </a:prstGeom>
          <a:solidFill>
            <a:srgbClr val="EB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9"/>
          <p:cNvSpPr/>
          <p:nvPr/>
        </p:nvSpPr>
        <p:spPr>
          <a:xfrm>
            <a:off x="16440756" y="2846757"/>
            <a:ext cx="640080" cy="640080"/>
          </a:xfrm>
          <a:prstGeom prst="ellipse">
            <a:avLst/>
          </a:prstGeom>
          <a:solidFill>
            <a:srgbClr val="3A40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9"/>
          <p:cNvSpPr/>
          <p:nvPr/>
        </p:nvSpPr>
        <p:spPr>
          <a:xfrm>
            <a:off x="16440756" y="3709283"/>
            <a:ext cx="640080" cy="640080"/>
          </a:xfrm>
          <a:prstGeom prst="ellipse">
            <a:avLst/>
          </a:prstGeom>
          <a:solidFill>
            <a:srgbClr val="F9DE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9"/>
          <p:cNvSpPr/>
          <p:nvPr/>
        </p:nvSpPr>
        <p:spPr>
          <a:xfrm>
            <a:off x="16440756" y="4571809"/>
            <a:ext cx="640080" cy="640080"/>
          </a:xfrm>
          <a:prstGeom prst="ellipse">
            <a:avLst/>
          </a:prstGeom>
          <a:solidFill>
            <a:srgbClr val="E9AF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9"/>
          <p:cNvSpPr/>
          <p:nvPr/>
        </p:nvSpPr>
        <p:spPr>
          <a:xfrm>
            <a:off x="16440756" y="5434335"/>
            <a:ext cx="640080" cy="640080"/>
          </a:xfrm>
          <a:prstGeom prst="ellipse">
            <a:avLst/>
          </a:prstGeom>
          <a:solidFill>
            <a:srgbClr val="EF64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9"/>
          <p:cNvSpPr/>
          <p:nvPr/>
        </p:nvSpPr>
        <p:spPr>
          <a:xfrm>
            <a:off x="16440756" y="6296861"/>
            <a:ext cx="640080" cy="640080"/>
          </a:xfrm>
          <a:prstGeom prst="ellipse">
            <a:avLst/>
          </a:prstGeom>
          <a:solidFill>
            <a:srgbClr val="E4B3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9"/>
          <p:cNvSpPr/>
          <p:nvPr/>
        </p:nvSpPr>
        <p:spPr>
          <a:xfrm>
            <a:off x="16440756" y="7159387"/>
            <a:ext cx="640080" cy="640080"/>
          </a:xfrm>
          <a:prstGeom prst="ellipse">
            <a:avLst/>
          </a:prstGeom>
          <a:solidFill>
            <a:srgbClr val="0075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9"/>
          <p:cNvSpPr/>
          <p:nvPr/>
        </p:nvSpPr>
        <p:spPr>
          <a:xfrm>
            <a:off x="16440756" y="8021912"/>
            <a:ext cx="640080" cy="640080"/>
          </a:xfrm>
          <a:prstGeom prst="ellipse">
            <a:avLst/>
          </a:prstGeom>
          <a:solidFill>
            <a:srgbClr val="0FCF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2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42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42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42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42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42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42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3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43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43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43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43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7" name="Google Shape;207;p43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Google Shape;208;p43"/>
          <p:cNvSpPr txBox="1">
            <a:spLocks noGrp="1"/>
          </p:cNvSpPr>
          <p:nvPr>
            <p:ph type="body" idx="4"/>
          </p:nvPr>
        </p:nvSpPr>
        <p:spPr>
          <a:xfrm>
            <a:off x="3346904" y="7368182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43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43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" name="Google Shape;211;p43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43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3_quiz conten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4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44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44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44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44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44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44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44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44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44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44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44"/>
          <p:cNvSpPr txBox="1"/>
          <p:nvPr/>
        </p:nvSpPr>
        <p:spPr>
          <a:xfrm>
            <a:off x="1716761" y="6167089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44"/>
          <p:cNvSpPr txBox="1">
            <a:spLocks noGrp="1"/>
          </p:cNvSpPr>
          <p:nvPr>
            <p:ph type="body" idx="7"/>
          </p:nvPr>
        </p:nvSpPr>
        <p:spPr>
          <a:xfrm>
            <a:off x="2329744" y="611896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You_already_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6;p24">
            <a:extLst>
              <a:ext uri="{FF2B5EF4-FFF2-40B4-BE49-F238E27FC236}">
                <a16:creationId xmlns:a16="http://schemas.microsoft.com/office/drawing/2014/main" id="{6F1C32AD-6E65-45D9-86A4-DCDE0D32768F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0;p24">
            <a:extLst>
              <a:ext uri="{FF2B5EF4-FFF2-40B4-BE49-F238E27FC236}">
                <a16:creationId xmlns:a16="http://schemas.microsoft.com/office/drawing/2014/main" id="{26A301A2-0292-1A51-1C40-16AB99F30AB7}"/>
              </a:ext>
            </a:extLst>
          </p:cNvPr>
          <p:cNvSpPr/>
          <p:nvPr userDrawn="1"/>
        </p:nvSpPr>
        <p:spPr>
          <a:xfrm>
            <a:off x="5718038" y="322216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0BBD519-6780-E29A-51F9-BC84AACEC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0783" y="1512887"/>
            <a:ext cx="13732042" cy="6618287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57482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3_quiz ans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5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45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45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45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45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7" name="Google Shape;237;p45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8" name="Google Shape;238;p45"/>
          <p:cNvSpPr txBox="1">
            <a:spLocks noGrp="1"/>
          </p:cNvSpPr>
          <p:nvPr>
            <p:ph type="body" idx="4"/>
          </p:nvPr>
        </p:nvSpPr>
        <p:spPr>
          <a:xfrm>
            <a:off x="3328590" y="7334926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45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45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p45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45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45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45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45"/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45"/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45"/>
          <p:cNvSpPr txBox="1"/>
          <p:nvPr/>
        </p:nvSpPr>
        <p:spPr>
          <a:xfrm>
            <a:off x="1716761" y="6167089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" name="Google Shape;248;p45"/>
          <p:cNvSpPr txBox="1">
            <a:spLocks noGrp="1"/>
          </p:cNvSpPr>
          <p:nvPr>
            <p:ph type="body" idx="9"/>
          </p:nvPr>
        </p:nvSpPr>
        <p:spPr>
          <a:xfrm>
            <a:off x="2329744" y="611896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1_Content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56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5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6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98589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9990B93-150F-D7FA-8CDF-816718BCDA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8" name="Google Shape;24;p23">
            <a:extLst>
              <a:ext uri="{FF2B5EF4-FFF2-40B4-BE49-F238E27FC236}">
                <a16:creationId xmlns:a16="http://schemas.microsoft.com/office/drawing/2014/main" id="{CE57947D-DBAC-21DB-73BE-F78F1726973A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653386" y="4114800"/>
            <a:ext cx="783570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lvl="0" indent="0" algn="ctr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800" b="1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63701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 preserve="1" userDrawn="1">
  <p:cSld name="Lesson Nam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3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4;p23">
            <a:extLst>
              <a:ext uri="{FF2B5EF4-FFF2-40B4-BE49-F238E27FC236}">
                <a16:creationId xmlns:a16="http://schemas.microsoft.com/office/drawing/2014/main" id="{0FE0BEE1-B2B3-D8AE-8B21-7B4BAC91C142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653386" y="4114800"/>
            <a:ext cx="783570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lvl="0" indent="0" algn="ctr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800" b="1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2039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 preserve="1" userDrawn="1">
  <p:cSld name="You Already Know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4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4"/>
          <p:cNvSpPr/>
          <p:nvPr/>
        </p:nvSpPr>
        <p:spPr>
          <a:xfrm>
            <a:off x="5718038" y="322216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9;p24">
            <a:extLst>
              <a:ext uri="{FF2B5EF4-FFF2-40B4-BE49-F238E27FC236}">
                <a16:creationId xmlns:a16="http://schemas.microsoft.com/office/drawing/2014/main" id="{45805213-5148-C374-0B6A-FBC7DF66B8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1858" y="2603120"/>
            <a:ext cx="13696998" cy="5527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rgbClr val="3F3F3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</a:pPr>
            <a:endParaRPr/>
          </a:p>
        </p:txBody>
      </p:sp>
      <p:sp>
        <p:nvSpPr>
          <p:cNvPr id="5" name="Google Shape;73;p29">
            <a:extLst>
              <a:ext uri="{FF2B5EF4-FFF2-40B4-BE49-F238E27FC236}">
                <a16:creationId xmlns:a16="http://schemas.microsoft.com/office/drawing/2014/main" id="{A329659F-8931-D1BF-F644-B58CEC7A819F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8649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120">
          <p15:clr>
            <a:srgbClr val="00000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You_already_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6;p24">
            <a:extLst>
              <a:ext uri="{FF2B5EF4-FFF2-40B4-BE49-F238E27FC236}">
                <a16:creationId xmlns:a16="http://schemas.microsoft.com/office/drawing/2014/main" id="{6F1C32AD-6E65-45D9-86A4-DCDE0D32768F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0;p24">
            <a:extLst>
              <a:ext uri="{FF2B5EF4-FFF2-40B4-BE49-F238E27FC236}">
                <a16:creationId xmlns:a16="http://schemas.microsoft.com/office/drawing/2014/main" id="{26A301A2-0292-1A51-1C40-16AB99F30AB7}"/>
              </a:ext>
            </a:extLst>
          </p:cNvPr>
          <p:cNvSpPr/>
          <p:nvPr userDrawn="1"/>
        </p:nvSpPr>
        <p:spPr>
          <a:xfrm>
            <a:off x="5718038" y="322216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0BBD519-6780-E29A-51F9-BC84AACEC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0783" y="1512887"/>
            <a:ext cx="13732042" cy="6618287"/>
          </a:xfrm>
        </p:spPr>
        <p:txBody>
          <a:bodyPr/>
          <a:lstStyle>
            <a:lvl1pPr marL="0" indent="0">
              <a:buNone/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873683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 preserve="1" userDrawn="1">
  <p:cSld name="Recap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5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6" name="Google Shape;36;p25"/>
          <p:cNvSpPr/>
          <p:nvPr/>
        </p:nvSpPr>
        <p:spPr>
          <a:xfrm>
            <a:off x="352712" y="438867"/>
            <a:ext cx="240496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73;p29">
            <a:extLst>
              <a:ext uri="{FF2B5EF4-FFF2-40B4-BE49-F238E27FC236}">
                <a16:creationId xmlns:a16="http://schemas.microsoft.com/office/drawing/2014/main" id="{BA8E9C16-575E-F214-D660-349F8CD58800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44889" y="1622017"/>
            <a:ext cx="10807533" cy="9037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rgbClr val="3F3F3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  <p:sp>
        <p:nvSpPr>
          <p:cNvPr id="13" name="Google Shape;29;p24">
            <a:extLst>
              <a:ext uri="{FF2B5EF4-FFF2-40B4-BE49-F238E27FC236}">
                <a16:creationId xmlns:a16="http://schemas.microsoft.com/office/drawing/2014/main" id="{A8352C58-E1B7-7AF5-20DA-4A18ECBF310C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812800" y="2712304"/>
            <a:ext cx="10839622" cy="5527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rgbClr val="3F3F3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1080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day in the life" preserve="1" userDrawn="1">
  <p:cSld name="A day in the lif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03379F-6615-3946-F3DC-84DD58EC0F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</p:spPr>
      </p:pic>
      <p:sp>
        <p:nvSpPr>
          <p:cNvPr id="6" name="Google Shape;73;p29">
            <a:extLst>
              <a:ext uri="{FF2B5EF4-FFF2-40B4-BE49-F238E27FC236}">
                <a16:creationId xmlns:a16="http://schemas.microsoft.com/office/drawing/2014/main" id="{47D8B3EC-6FC1-1D8C-89C7-6C535510F2D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44889" y="1622017"/>
            <a:ext cx="10807533" cy="9037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rgbClr val="3F3F3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  <p:sp>
        <p:nvSpPr>
          <p:cNvPr id="7" name="Google Shape;29;p24">
            <a:extLst>
              <a:ext uri="{FF2B5EF4-FFF2-40B4-BE49-F238E27FC236}">
                <a16:creationId xmlns:a16="http://schemas.microsoft.com/office/drawing/2014/main" id="{1D6B2300-6D1F-B115-8FF6-63B469079D08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812800" y="2712304"/>
            <a:ext cx="10839622" cy="5527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rgbClr val="3F3F3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  <p:sp>
        <p:nvSpPr>
          <p:cNvPr id="2" name="Google Shape;62;p29">
            <a:extLst>
              <a:ext uri="{FF2B5EF4-FFF2-40B4-BE49-F238E27FC236}">
                <a16:creationId xmlns:a16="http://schemas.microsoft.com/office/drawing/2014/main" id="{A8ED1C70-09C3-3416-0187-C1611F8017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7317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_for_Aday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73;p29">
            <a:extLst>
              <a:ext uri="{FF2B5EF4-FFF2-40B4-BE49-F238E27FC236}">
                <a16:creationId xmlns:a16="http://schemas.microsoft.com/office/drawing/2014/main" id="{B3939B18-51C6-B760-9847-DBF969067996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44889" y="1512833"/>
            <a:ext cx="10807533" cy="903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/>
            </a:lvl1pPr>
          </a:lstStyle>
          <a:p>
            <a:pPr marL="228600" lvl="0" indent="-228600"/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B5EF1-B91C-9C3A-2571-75C7A1B0B8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4550" y="2603500"/>
            <a:ext cx="10807700" cy="5538468"/>
          </a:xfrm>
        </p:spPr>
        <p:txBody>
          <a:bodyPr/>
          <a:lstStyle>
            <a:lvl1pPr marL="0" indent="0">
              <a:buNone/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81667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 preserve="1" userDrawn="1">
  <p:cSld name="Learning Objective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7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</p:spPr>
      </p:pic>
      <p:sp>
        <p:nvSpPr>
          <p:cNvPr id="47" name="Google Shape;47;p2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7395" y="274390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8944" y="1933649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/>
          </a:p>
        </p:txBody>
      </p:sp>
      <p:sp>
        <p:nvSpPr>
          <p:cNvPr id="5" name="Brandline_LVC">
            <a:extLst>
              <a:ext uri="{FF2B5EF4-FFF2-40B4-BE49-F238E27FC236}">
                <a16:creationId xmlns:a16="http://schemas.microsoft.com/office/drawing/2014/main" id="{78567AD7-7BF8-45E8-DB3F-F2D6FE361A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967652" y="837660"/>
            <a:ext cx="4391501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384E7AB-95CF-3870-72EE-80D1C6CB17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2875" y="2758746"/>
            <a:ext cx="9036000" cy="10116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GB" dirty="0"/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GB"/>
              <a:t>Click to add 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0792C23-1841-F349-D944-8E77CAED48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32356" y="3558751"/>
            <a:ext cx="9036000" cy="1011600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46234C-6D4D-7050-90E1-5A68C85239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31837" y="4383470"/>
            <a:ext cx="9036000" cy="1011600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F9AB914-01CE-78D6-02EB-58EA39C5A1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2873" y="5195833"/>
            <a:ext cx="9034445" cy="1010072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  <p:grpSp>
        <p:nvGrpSpPr>
          <p:cNvPr id="13" name="Group 12" hidden="1">
            <a:extLst>
              <a:ext uri="{FF2B5EF4-FFF2-40B4-BE49-F238E27FC236}">
                <a16:creationId xmlns:a16="http://schemas.microsoft.com/office/drawing/2014/main" id="{16B8C86D-690C-8679-0C89-F4D009576CAF}"/>
              </a:ext>
            </a:extLst>
          </p:cNvPr>
          <p:cNvGrpSpPr>
            <a:grpSpLocks/>
          </p:cNvGrpSpPr>
          <p:nvPr userDrawn="1"/>
        </p:nvGrpSpPr>
        <p:grpSpPr>
          <a:xfrm>
            <a:off x="1239953" y="642551"/>
            <a:ext cx="4011669" cy="4670397"/>
            <a:chOff x="1239953" y="642551"/>
            <a:chExt cx="4011669" cy="467039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B747F5-5266-DDBF-8B8B-6AF78984F4A6}"/>
                </a:ext>
              </a:extLst>
            </p:cNvPr>
            <p:cNvSpPr>
              <a:spLocks/>
            </p:cNvSpPr>
            <p:nvPr userDrawn="1"/>
          </p:nvSpPr>
          <p:spPr>
            <a:xfrm>
              <a:off x="2967652" y="642551"/>
              <a:ext cx="2283970" cy="1495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FFF687B-5B53-6973-9596-70BBBD72EE56}"/>
                </a:ext>
              </a:extLst>
            </p:cNvPr>
            <p:cNvSpPr>
              <a:spLocks/>
            </p:cNvSpPr>
            <p:nvPr userDrawn="1"/>
          </p:nvSpPr>
          <p:spPr>
            <a:xfrm>
              <a:off x="1239953" y="2290530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52DB3C-19AB-7AF5-B459-CAF2AF2C0973}"/>
                </a:ext>
              </a:extLst>
            </p:cNvPr>
            <p:cNvSpPr>
              <a:spLocks/>
            </p:cNvSpPr>
            <p:nvPr userDrawn="1"/>
          </p:nvSpPr>
          <p:spPr>
            <a:xfrm>
              <a:off x="1332872" y="3094469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C3C8E8-C94E-EE19-7794-FFC583E56915}"/>
                </a:ext>
              </a:extLst>
            </p:cNvPr>
            <p:cNvSpPr>
              <a:spLocks/>
            </p:cNvSpPr>
            <p:nvPr userDrawn="1"/>
          </p:nvSpPr>
          <p:spPr>
            <a:xfrm>
              <a:off x="1332872" y="3903123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958B4A-72D3-24FF-4B57-C742B90B61FC}"/>
                </a:ext>
              </a:extLst>
            </p:cNvPr>
            <p:cNvSpPr>
              <a:spLocks/>
            </p:cNvSpPr>
            <p:nvPr userDrawn="1"/>
          </p:nvSpPr>
          <p:spPr>
            <a:xfrm>
              <a:off x="1332872" y="4718948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1285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 preserve="1" userDrawn="1">
  <p:cSld name="1_Recap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5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6" name="Google Shape;36;p25"/>
          <p:cNvSpPr/>
          <p:nvPr/>
        </p:nvSpPr>
        <p:spPr>
          <a:xfrm>
            <a:off x="352712" y="438867"/>
            <a:ext cx="240496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73;p29">
            <a:extLst>
              <a:ext uri="{FF2B5EF4-FFF2-40B4-BE49-F238E27FC236}">
                <a16:creationId xmlns:a16="http://schemas.microsoft.com/office/drawing/2014/main" id="{BA8E9C16-575E-F214-D660-349F8CD58800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44889" y="1622017"/>
            <a:ext cx="10807533" cy="9037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  <p:sp>
        <p:nvSpPr>
          <p:cNvPr id="13" name="Google Shape;29;p24">
            <a:extLst>
              <a:ext uri="{FF2B5EF4-FFF2-40B4-BE49-F238E27FC236}">
                <a16:creationId xmlns:a16="http://schemas.microsoft.com/office/drawing/2014/main" id="{A8352C58-E1B7-7AF5-20DA-4A18ECBF310C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812800" y="2712304"/>
            <a:ext cx="10839622" cy="5527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125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 preserve="1" userDrawn="1">
  <p:cSld name="Topic Nam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8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7;p28">
            <a:extLst>
              <a:ext uri="{FF2B5EF4-FFF2-40B4-BE49-F238E27FC236}">
                <a16:creationId xmlns:a16="http://schemas.microsoft.com/office/drawing/2014/main" id="{B82D352B-96E6-AAAA-F1D6-C3BB62225E8B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265185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 preserve="1" userDrawn="1">
  <p:cSld name="Content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9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9;p24">
            <a:extLst>
              <a:ext uri="{FF2B5EF4-FFF2-40B4-BE49-F238E27FC236}">
                <a16:creationId xmlns:a16="http://schemas.microsoft.com/office/drawing/2014/main" id="{9DE67C09-DDD5-F518-3695-E699DFE5CC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1858" y="2603120"/>
            <a:ext cx="13696998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dirty="0">
                <a:solidFill>
                  <a:srgbClr val="3F3F3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342900" lvl="0" indent="-342900" algn="ctr">
              <a:lnSpc>
                <a:spcPct val="115000"/>
              </a:lnSpc>
            </a:pPr>
            <a:endParaRPr/>
          </a:p>
        </p:txBody>
      </p:sp>
      <p:sp>
        <p:nvSpPr>
          <p:cNvPr id="3" name="Google Shape;73;p29">
            <a:extLst>
              <a:ext uri="{FF2B5EF4-FFF2-40B4-BE49-F238E27FC236}">
                <a16:creationId xmlns:a16="http://schemas.microsoft.com/office/drawing/2014/main" id="{38354FE8-D9C0-5D1E-6102-5F329424ACA2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" name="Picture 3" descr="A picture containing colorfulness, pattern, rectangle, screenshot&#10;&#10;Description automatically generated">
            <a:extLst>
              <a:ext uri="{FF2B5EF4-FFF2-40B4-BE49-F238E27FC236}">
                <a16:creationId xmlns:a16="http://schemas.microsoft.com/office/drawing/2014/main" id="{E2A3B44F-361D-277C-1049-456D31975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008" y="913238"/>
            <a:ext cx="1219478" cy="7291461"/>
          </a:xfrm>
          <a:prstGeom prst="rect">
            <a:avLst/>
          </a:prstGeom>
        </p:spPr>
      </p:pic>
      <p:sp>
        <p:nvSpPr>
          <p:cNvPr id="5" name="Google Shape;62;p29">
            <a:extLst>
              <a:ext uri="{FF2B5EF4-FFF2-40B4-BE49-F238E27FC236}">
                <a16:creationId xmlns:a16="http://schemas.microsoft.com/office/drawing/2014/main" id="{AB337D6E-8449-CC57-E216-03FFF7FCAE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891717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0;p29">
            <a:extLst>
              <a:ext uri="{FF2B5EF4-FFF2-40B4-BE49-F238E27FC236}">
                <a16:creationId xmlns:a16="http://schemas.microsoft.com/office/drawing/2014/main" id="{F32A8D92-D03F-CBD0-6218-23FF67B0B49F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73;p29">
            <a:extLst>
              <a:ext uri="{FF2B5EF4-FFF2-40B4-BE49-F238E27FC236}">
                <a16:creationId xmlns:a16="http://schemas.microsoft.com/office/drawing/2014/main" id="{E6FEAC37-04A1-A80A-3380-E02111EDE62B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rgbClr val="3F3F3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  <p:pic>
        <p:nvPicPr>
          <p:cNvPr id="2" name="Picture 1" descr="A picture containing colorfulness, pattern, rectangle, screenshot&#10;&#10;Description automatically generated">
            <a:extLst>
              <a:ext uri="{FF2B5EF4-FFF2-40B4-BE49-F238E27FC236}">
                <a16:creationId xmlns:a16="http://schemas.microsoft.com/office/drawing/2014/main" id="{CE904573-2F71-0E73-120D-C3CFB365E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008" y="897196"/>
            <a:ext cx="1219478" cy="7291461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3E84CA6-4EC8-7CAF-7B14-1E891A95D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825" y="2612636"/>
            <a:ext cx="13697000" cy="5517901"/>
          </a:xfrm>
        </p:spPr>
        <p:txBody>
          <a:bodyPr/>
          <a:lstStyle>
            <a:lvl1pPr marL="0" indent="0">
              <a:buNone/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Google Shape;62;p29">
            <a:extLst>
              <a:ext uri="{FF2B5EF4-FFF2-40B4-BE49-F238E27FC236}">
                <a16:creationId xmlns:a16="http://schemas.microsoft.com/office/drawing/2014/main" id="{AC975B08-1151-8CCE-4012-72257845E8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42022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 preserve="1">
  <p:cSld name="Knowledge Check 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5;p30">
            <a:extLst>
              <a:ext uri="{FF2B5EF4-FFF2-40B4-BE49-F238E27FC236}">
                <a16:creationId xmlns:a16="http://schemas.microsoft.com/office/drawing/2014/main" id="{DBF002C0-AEB4-C534-B92D-91D67E6C1306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8" cy="914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arrow&#10;&#10;Description automatically generated">
            <a:extLst>
              <a:ext uri="{FF2B5EF4-FFF2-40B4-BE49-F238E27FC236}">
                <a16:creationId xmlns:a16="http://schemas.microsoft.com/office/drawing/2014/main" id="{72D68FFF-4E46-2E6B-67FA-3692374CF0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Google Shape;77;p30">
            <a:extLst>
              <a:ext uri="{FF2B5EF4-FFF2-40B4-BE49-F238E27FC236}">
                <a16:creationId xmlns:a16="http://schemas.microsoft.com/office/drawing/2014/main" id="{6A084776-D363-88F2-5A8F-FF2A63DFFD9D}"/>
              </a:ext>
            </a:extLst>
          </p:cNvPr>
          <p:cNvSpPr/>
          <p:nvPr userDrawn="1"/>
        </p:nvSpPr>
        <p:spPr>
          <a:xfrm>
            <a:off x="8955907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None/>
            </a:pPr>
            <a:r>
              <a:rPr lang="en-US" sz="2800" b="1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886685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">
            <a:extLst>
              <a:ext uri="{FF2B5EF4-FFF2-40B4-BE49-F238E27FC236}">
                <a16:creationId xmlns:a16="http://schemas.microsoft.com/office/drawing/2014/main" id="{2CCF119B-BE71-CB96-2E2D-4D70E3379D0F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Box">
            <a:extLst>
              <a:ext uri="{FF2B5EF4-FFF2-40B4-BE49-F238E27FC236}">
                <a16:creationId xmlns:a16="http://schemas.microsoft.com/office/drawing/2014/main" id="{E7B51B66-9EEF-5EF8-EAC3-1AA2FA35C688}"/>
              </a:ext>
            </a:extLst>
          </p:cNvPr>
          <p:cNvSpPr/>
          <p:nvPr userDrawn="1"/>
        </p:nvSpPr>
        <p:spPr>
          <a:xfrm>
            <a:off x="1281113" y="584654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KT_Text">
            <a:extLst>
              <a:ext uri="{FF2B5EF4-FFF2-40B4-BE49-F238E27FC236}">
                <a16:creationId xmlns:a16="http://schemas.microsoft.com/office/drawing/2014/main" id="{9E09D2CD-8815-6873-76A0-750613A9B008}"/>
              </a:ext>
            </a:extLst>
          </p:cNvPr>
          <p:cNvSpPr txBox="1"/>
          <p:nvPr userDrawn="1"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Rec_Box">
            <a:extLst>
              <a:ext uri="{FF2B5EF4-FFF2-40B4-BE49-F238E27FC236}">
                <a16:creationId xmlns:a16="http://schemas.microsoft.com/office/drawing/2014/main" id="{0E9A9157-9B5D-B020-50FD-5C124440F36A}"/>
              </a:ext>
            </a:extLst>
          </p:cNvPr>
          <p:cNvSpPr/>
          <p:nvPr userDrawn="1"/>
        </p:nvSpPr>
        <p:spPr>
          <a:xfrm>
            <a:off x="1275907" y="580480"/>
            <a:ext cx="14093455" cy="1446622"/>
          </a:xfrm>
          <a:prstGeom prst="rect">
            <a:avLst/>
          </a:prstGeom>
          <a:noFill/>
          <a:ln w="12700">
            <a:solidFill>
              <a:srgbClr val="3D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">
            <a:extLst>
              <a:ext uri="{FF2B5EF4-FFF2-40B4-BE49-F238E27FC236}">
                <a16:creationId xmlns:a16="http://schemas.microsoft.com/office/drawing/2014/main" id="{FDF40B25-39B3-30ED-29BE-9F1AD527FCEE}"/>
              </a:ext>
            </a:extLst>
          </p:cNvPr>
          <p:cNvSpPr txBox="1"/>
          <p:nvPr userDrawn="1"/>
        </p:nvSpPr>
        <p:spPr>
          <a:xfrm>
            <a:off x="1708922" y="2698180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/>
              <a:t>A.</a:t>
            </a:r>
          </a:p>
        </p:txBody>
      </p:sp>
      <p:sp>
        <p:nvSpPr>
          <p:cNvPr id="8" name="Opt_A">
            <a:extLst>
              <a:ext uri="{FF2B5EF4-FFF2-40B4-BE49-F238E27FC236}">
                <a16:creationId xmlns:a16="http://schemas.microsoft.com/office/drawing/2014/main" id="{2FFD20E1-904E-7B1C-E7A2-1A99877EE0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0450" y="2698180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9" name="B">
            <a:extLst>
              <a:ext uri="{FF2B5EF4-FFF2-40B4-BE49-F238E27FC236}">
                <a16:creationId xmlns:a16="http://schemas.microsoft.com/office/drawing/2014/main" id="{DB253624-90B8-4C2B-CA21-11904E51AA4D}"/>
              </a:ext>
            </a:extLst>
          </p:cNvPr>
          <p:cNvSpPr txBox="1"/>
          <p:nvPr userDrawn="1"/>
        </p:nvSpPr>
        <p:spPr>
          <a:xfrm>
            <a:off x="1713038" y="3629064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/>
              <a:t>B.</a:t>
            </a:r>
          </a:p>
        </p:txBody>
      </p:sp>
      <p:sp>
        <p:nvSpPr>
          <p:cNvPr id="10" name="Opt_B">
            <a:extLst>
              <a:ext uri="{FF2B5EF4-FFF2-40B4-BE49-F238E27FC236}">
                <a16:creationId xmlns:a16="http://schemas.microsoft.com/office/drawing/2014/main" id="{497E5D63-1C02-9A8F-6921-B4CF2B94E4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4566" y="3629064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1" name="C">
            <a:extLst>
              <a:ext uri="{FF2B5EF4-FFF2-40B4-BE49-F238E27FC236}">
                <a16:creationId xmlns:a16="http://schemas.microsoft.com/office/drawing/2014/main" id="{92E01BA2-8854-8B22-5E3B-BD48CB6419FD}"/>
              </a:ext>
            </a:extLst>
          </p:cNvPr>
          <p:cNvSpPr txBox="1"/>
          <p:nvPr userDrawn="1"/>
        </p:nvSpPr>
        <p:spPr>
          <a:xfrm>
            <a:off x="1713038" y="4568181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/>
              <a:t>C.</a:t>
            </a:r>
          </a:p>
        </p:txBody>
      </p:sp>
      <p:sp>
        <p:nvSpPr>
          <p:cNvPr id="12" name="Opt_C">
            <a:extLst>
              <a:ext uri="{FF2B5EF4-FFF2-40B4-BE49-F238E27FC236}">
                <a16:creationId xmlns:a16="http://schemas.microsoft.com/office/drawing/2014/main" id="{231483CE-CEF9-6644-5D62-34D212C6AC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4566" y="4568181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3" name="D">
            <a:extLst>
              <a:ext uri="{FF2B5EF4-FFF2-40B4-BE49-F238E27FC236}">
                <a16:creationId xmlns:a16="http://schemas.microsoft.com/office/drawing/2014/main" id="{29F7EC89-820C-671D-8F62-46D0543D5E13}"/>
              </a:ext>
            </a:extLst>
          </p:cNvPr>
          <p:cNvSpPr txBox="1"/>
          <p:nvPr userDrawn="1"/>
        </p:nvSpPr>
        <p:spPr>
          <a:xfrm>
            <a:off x="1717154" y="5511422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/>
              <a:t>D.</a:t>
            </a:r>
          </a:p>
        </p:txBody>
      </p:sp>
      <p:sp>
        <p:nvSpPr>
          <p:cNvPr id="14" name="Opt_D">
            <a:extLst>
              <a:ext uri="{FF2B5EF4-FFF2-40B4-BE49-F238E27FC236}">
                <a16:creationId xmlns:a16="http://schemas.microsoft.com/office/drawing/2014/main" id="{D10DFBE0-864B-7031-13FD-BF42F6452A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8682" y="5511422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5" name="Q">
            <a:extLst>
              <a:ext uri="{FF2B5EF4-FFF2-40B4-BE49-F238E27FC236}">
                <a16:creationId xmlns:a16="http://schemas.microsoft.com/office/drawing/2014/main" id="{48CDC350-FF9D-82C7-1731-756BBBD2CE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67015" y="580287"/>
            <a:ext cx="12401573" cy="1447009"/>
          </a:xfrm>
        </p:spPr>
        <p:txBody>
          <a:bodyPr anchor="ctr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" name="Q_No">
            <a:extLst>
              <a:ext uri="{FF2B5EF4-FFF2-40B4-BE49-F238E27FC236}">
                <a16:creationId xmlns:a16="http://schemas.microsoft.com/office/drawing/2014/main" id="{60E48CF6-ADFB-CA4C-5E8B-AE3CD5F217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390" y="1193800"/>
            <a:ext cx="1135063" cy="830263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11230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_Ans_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">
            <a:extLst>
              <a:ext uri="{FF2B5EF4-FFF2-40B4-BE49-F238E27FC236}">
                <a16:creationId xmlns:a16="http://schemas.microsoft.com/office/drawing/2014/main" id="{EF08981F-95F3-6867-209A-E2A49BEB7AC3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_Ans">
            <a:extLst>
              <a:ext uri="{FF2B5EF4-FFF2-40B4-BE49-F238E27FC236}">
                <a16:creationId xmlns:a16="http://schemas.microsoft.com/office/drawing/2014/main" id="{C5585E79-E8D7-0597-1980-9449B5FE0292}"/>
              </a:ext>
            </a:extLst>
          </p:cNvPr>
          <p:cNvSpPr txBox="1"/>
          <p:nvPr userDrawn="1"/>
        </p:nvSpPr>
        <p:spPr>
          <a:xfrm>
            <a:off x="670034" y="7369706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" name="Ans_Line_2">
            <a:extLst>
              <a:ext uri="{FF2B5EF4-FFF2-40B4-BE49-F238E27FC236}">
                <a16:creationId xmlns:a16="http://schemas.microsoft.com/office/drawing/2014/main" id="{55D1669A-D9BB-F86C-6916-C74581CEC093}"/>
              </a:ext>
            </a:extLst>
          </p:cNvPr>
          <p:cNvCxnSpPr/>
          <p:nvPr userDrawn="1"/>
        </p:nvCxnSpPr>
        <p:spPr>
          <a:xfrm>
            <a:off x="670034" y="7854368"/>
            <a:ext cx="13167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" name="Ans_Line">
            <a:extLst>
              <a:ext uri="{FF2B5EF4-FFF2-40B4-BE49-F238E27FC236}">
                <a16:creationId xmlns:a16="http://schemas.microsoft.com/office/drawing/2014/main" id="{25B26E89-236B-925D-2F8A-FDAD4518B1D0}"/>
              </a:ext>
            </a:extLst>
          </p:cNvPr>
          <p:cNvCxnSpPr/>
          <p:nvPr userDrawn="1"/>
        </p:nvCxnSpPr>
        <p:spPr>
          <a:xfrm>
            <a:off x="649436" y="7265358"/>
            <a:ext cx="13167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Ans_text">
            <a:extLst>
              <a:ext uri="{FF2B5EF4-FFF2-40B4-BE49-F238E27FC236}">
                <a16:creationId xmlns:a16="http://schemas.microsoft.com/office/drawing/2014/main" id="{FE57084E-D5CD-4D1D-AD6B-B0A29FBA4D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51201" y="7277661"/>
            <a:ext cx="8834438" cy="5842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rgbClr val="024F9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8" name="Ans_Desc_Text_Box">
            <a:extLst>
              <a:ext uri="{FF2B5EF4-FFF2-40B4-BE49-F238E27FC236}">
                <a16:creationId xmlns:a16="http://schemas.microsoft.com/office/drawing/2014/main" id="{7CBBC3EA-7B88-E6C6-BE6B-D41D2C647A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9925" y="7935913"/>
            <a:ext cx="13095288" cy="100488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9" name="Box">
            <a:extLst>
              <a:ext uri="{FF2B5EF4-FFF2-40B4-BE49-F238E27FC236}">
                <a16:creationId xmlns:a16="http://schemas.microsoft.com/office/drawing/2014/main" id="{CDEDD483-9F61-36CD-8536-63FB8C1D1DC9}"/>
              </a:ext>
            </a:extLst>
          </p:cNvPr>
          <p:cNvSpPr/>
          <p:nvPr userDrawn="1"/>
        </p:nvSpPr>
        <p:spPr>
          <a:xfrm>
            <a:off x="1281113" y="584654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KT_Text">
            <a:extLst>
              <a:ext uri="{FF2B5EF4-FFF2-40B4-BE49-F238E27FC236}">
                <a16:creationId xmlns:a16="http://schemas.microsoft.com/office/drawing/2014/main" id="{BA405B45-EFAB-0D57-ADA9-DD1F4FD2F9B7}"/>
              </a:ext>
            </a:extLst>
          </p:cNvPr>
          <p:cNvSpPr txBox="1"/>
          <p:nvPr userDrawn="1"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Rec_Box">
            <a:extLst>
              <a:ext uri="{FF2B5EF4-FFF2-40B4-BE49-F238E27FC236}">
                <a16:creationId xmlns:a16="http://schemas.microsoft.com/office/drawing/2014/main" id="{C6D60610-3ED0-B3DE-F0C6-1E2E0C6FC1CE}"/>
              </a:ext>
            </a:extLst>
          </p:cNvPr>
          <p:cNvSpPr/>
          <p:nvPr userDrawn="1"/>
        </p:nvSpPr>
        <p:spPr>
          <a:xfrm>
            <a:off x="1275907" y="580480"/>
            <a:ext cx="14093455" cy="1446622"/>
          </a:xfrm>
          <a:prstGeom prst="rect">
            <a:avLst/>
          </a:prstGeom>
          <a:noFill/>
          <a:ln w="12700">
            <a:solidFill>
              <a:srgbClr val="3D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">
            <a:extLst>
              <a:ext uri="{FF2B5EF4-FFF2-40B4-BE49-F238E27FC236}">
                <a16:creationId xmlns:a16="http://schemas.microsoft.com/office/drawing/2014/main" id="{C6A04807-31DA-6E4E-AAB1-C5EB073355C4}"/>
              </a:ext>
            </a:extLst>
          </p:cNvPr>
          <p:cNvSpPr txBox="1"/>
          <p:nvPr userDrawn="1"/>
        </p:nvSpPr>
        <p:spPr>
          <a:xfrm>
            <a:off x="1717154" y="5511422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/>
              <a:t>D.</a:t>
            </a:r>
          </a:p>
        </p:txBody>
      </p:sp>
      <p:sp>
        <p:nvSpPr>
          <p:cNvPr id="16" name="C">
            <a:extLst>
              <a:ext uri="{FF2B5EF4-FFF2-40B4-BE49-F238E27FC236}">
                <a16:creationId xmlns:a16="http://schemas.microsoft.com/office/drawing/2014/main" id="{19EED400-005F-8BFC-0381-17F5410E8424}"/>
              </a:ext>
            </a:extLst>
          </p:cNvPr>
          <p:cNvSpPr txBox="1"/>
          <p:nvPr userDrawn="1"/>
        </p:nvSpPr>
        <p:spPr>
          <a:xfrm>
            <a:off x="1713038" y="4568181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/>
              <a:t>C.</a:t>
            </a:r>
          </a:p>
        </p:txBody>
      </p:sp>
      <p:sp>
        <p:nvSpPr>
          <p:cNvPr id="14" name="B">
            <a:extLst>
              <a:ext uri="{FF2B5EF4-FFF2-40B4-BE49-F238E27FC236}">
                <a16:creationId xmlns:a16="http://schemas.microsoft.com/office/drawing/2014/main" id="{21CD75C6-F639-739D-B089-020EF5CBFA3A}"/>
              </a:ext>
            </a:extLst>
          </p:cNvPr>
          <p:cNvSpPr txBox="1"/>
          <p:nvPr userDrawn="1"/>
        </p:nvSpPr>
        <p:spPr>
          <a:xfrm>
            <a:off x="1713038" y="3629064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/>
              <a:t>B.</a:t>
            </a:r>
          </a:p>
        </p:txBody>
      </p:sp>
      <p:sp>
        <p:nvSpPr>
          <p:cNvPr id="12" name="A">
            <a:extLst>
              <a:ext uri="{FF2B5EF4-FFF2-40B4-BE49-F238E27FC236}">
                <a16:creationId xmlns:a16="http://schemas.microsoft.com/office/drawing/2014/main" id="{76DB4DA8-CC10-506C-D27B-9B1CE227D9B0}"/>
              </a:ext>
            </a:extLst>
          </p:cNvPr>
          <p:cNvSpPr txBox="1"/>
          <p:nvPr userDrawn="1"/>
        </p:nvSpPr>
        <p:spPr>
          <a:xfrm>
            <a:off x="1708922" y="2698180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/>
              <a:t>A.</a:t>
            </a:r>
          </a:p>
        </p:txBody>
      </p:sp>
      <p:sp>
        <p:nvSpPr>
          <p:cNvPr id="19" name="Opt_D">
            <a:extLst>
              <a:ext uri="{FF2B5EF4-FFF2-40B4-BE49-F238E27FC236}">
                <a16:creationId xmlns:a16="http://schemas.microsoft.com/office/drawing/2014/main" id="{F320B7DB-043B-B1AC-2976-FCB6609BE2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8682" y="5511422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7" name="Opt_C">
            <a:extLst>
              <a:ext uri="{FF2B5EF4-FFF2-40B4-BE49-F238E27FC236}">
                <a16:creationId xmlns:a16="http://schemas.microsoft.com/office/drawing/2014/main" id="{DF544E43-096D-AD15-9CFA-70A320AE02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4566" y="4568181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5" name="Opt_B">
            <a:extLst>
              <a:ext uri="{FF2B5EF4-FFF2-40B4-BE49-F238E27FC236}">
                <a16:creationId xmlns:a16="http://schemas.microsoft.com/office/drawing/2014/main" id="{0969321A-3DCC-F52F-8C1B-6E04397531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4566" y="3629064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3" name="Opt_A">
            <a:extLst>
              <a:ext uri="{FF2B5EF4-FFF2-40B4-BE49-F238E27FC236}">
                <a16:creationId xmlns:a16="http://schemas.microsoft.com/office/drawing/2014/main" id="{5A890064-C69C-0664-8FC1-9D4423FC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0450" y="2698180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1" name="Q">
            <a:extLst>
              <a:ext uri="{FF2B5EF4-FFF2-40B4-BE49-F238E27FC236}">
                <a16:creationId xmlns:a16="http://schemas.microsoft.com/office/drawing/2014/main" id="{8B96215F-FF61-9AD3-5B66-650C7AFE97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6241" y="586375"/>
            <a:ext cx="12408327" cy="143483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dirty="0"/>
            </a:lvl1pPr>
          </a:lstStyle>
          <a:p>
            <a:pPr marL="228600" lvl="0" indent="-228600">
              <a:spcBef>
                <a:spcPts val="0"/>
              </a:spcBef>
            </a:pPr>
            <a:endParaRPr lang="en-US"/>
          </a:p>
        </p:txBody>
      </p:sp>
      <p:sp>
        <p:nvSpPr>
          <p:cNvPr id="2" name="Q_No">
            <a:extLst>
              <a:ext uri="{FF2B5EF4-FFF2-40B4-BE49-F238E27FC236}">
                <a16:creationId xmlns:a16="http://schemas.microsoft.com/office/drawing/2014/main" id="{478376F7-6761-F612-87E3-8A171B46CB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62390" y="1193800"/>
            <a:ext cx="1135063" cy="830263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5273498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_Ans_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">
            <a:extLst>
              <a:ext uri="{FF2B5EF4-FFF2-40B4-BE49-F238E27FC236}">
                <a16:creationId xmlns:a16="http://schemas.microsoft.com/office/drawing/2014/main" id="{2F8347C9-CC7D-0DF8-C02A-47B5723D8572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_Ans">
            <a:extLst>
              <a:ext uri="{FF2B5EF4-FFF2-40B4-BE49-F238E27FC236}">
                <a16:creationId xmlns:a16="http://schemas.microsoft.com/office/drawing/2014/main" id="{06DF12F7-7FC3-A6A0-1F9D-2B31AAB76C62}"/>
              </a:ext>
            </a:extLst>
          </p:cNvPr>
          <p:cNvSpPr txBox="1"/>
          <p:nvPr userDrawn="1"/>
        </p:nvSpPr>
        <p:spPr>
          <a:xfrm>
            <a:off x="670034" y="7369706"/>
            <a:ext cx="29134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are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" name="Ans_Line_2">
            <a:extLst>
              <a:ext uri="{FF2B5EF4-FFF2-40B4-BE49-F238E27FC236}">
                <a16:creationId xmlns:a16="http://schemas.microsoft.com/office/drawing/2014/main" id="{B75A6E75-5672-578C-B075-BA07AABDEC08}"/>
              </a:ext>
            </a:extLst>
          </p:cNvPr>
          <p:cNvCxnSpPr/>
          <p:nvPr userDrawn="1"/>
        </p:nvCxnSpPr>
        <p:spPr>
          <a:xfrm>
            <a:off x="670034" y="7854368"/>
            <a:ext cx="13167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" name="Ans_Line">
            <a:extLst>
              <a:ext uri="{FF2B5EF4-FFF2-40B4-BE49-F238E27FC236}">
                <a16:creationId xmlns:a16="http://schemas.microsoft.com/office/drawing/2014/main" id="{B67B1844-0936-2346-DC2D-072812F8FF82}"/>
              </a:ext>
            </a:extLst>
          </p:cNvPr>
          <p:cNvCxnSpPr/>
          <p:nvPr userDrawn="1"/>
        </p:nvCxnSpPr>
        <p:spPr>
          <a:xfrm>
            <a:off x="649436" y="7265358"/>
            <a:ext cx="13167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Ans_text">
            <a:extLst>
              <a:ext uri="{FF2B5EF4-FFF2-40B4-BE49-F238E27FC236}">
                <a16:creationId xmlns:a16="http://schemas.microsoft.com/office/drawing/2014/main" id="{505D6B31-CF67-8AE8-6D6C-1AE10E434F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84605" y="7277661"/>
            <a:ext cx="8601033" cy="5842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rgbClr val="024F9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8" name="Ans_Desc_Text_Box">
            <a:extLst>
              <a:ext uri="{FF2B5EF4-FFF2-40B4-BE49-F238E27FC236}">
                <a16:creationId xmlns:a16="http://schemas.microsoft.com/office/drawing/2014/main" id="{2AA669A4-854E-BC52-A6EB-CEC258CCD1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9925" y="7935913"/>
            <a:ext cx="13095288" cy="100488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9" name="Box">
            <a:extLst>
              <a:ext uri="{FF2B5EF4-FFF2-40B4-BE49-F238E27FC236}">
                <a16:creationId xmlns:a16="http://schemas.microsoft.com/office/drawing/2014/main" id="{4ADF7E3A-81A0-2B00-A3DE-320BBA3EAADC}"/>
              </a:ext>
            </a:extLst>
          </p:cNvPr>
          <p:cNvSpPr/>
          <p:nvPr userDrawn="1"/>
        </p:nvSpPr>
        <p:spPr>
          <a:xfrm>
            <a:off x="1281113" y="584654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KT_Text">
            <a:extLst>
              <a:ext uri="{FF2B5EF4-FFF2-40B4-BE49-F238E27FC236}">
                <a16:creationId xmlns:a16="http://schemas.microsoft.com/office/drawing/2014/main" id="{65E260BD-9AEB-3002-A10D-0ED784F237CC}"/>
              </a:ext>
            </a:extLst>
          </p:cNvPr>
          <p:cNvSpPr txBox="1"/>
          <p:nvPr userDrawn="1"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Rec_Box">
            <a:extLst>
              <a:ext uri="{FF2B5EF4-FFF2-40B4-BE49-F238E27FC236}">
                <a16:creationId xmlns:a16="http://schemas.microsoft.com/office/drawing/2014/main" id="{667E1C0D-1A8F-3FEE-62D2-1CF59B597F36}"/>
              </a:ext>
            </a:extLst>
          </p:cNvPr>
          <p:cNvSpPr/>
          <p:nvPr userDrawn="1"/>
        </p:nvSpPr>
        <p:spPr>
          <a:xfrm>
            <a:off x="1275907" y="580480"/>
            <a:ext cx="14093455" cy="1446622"/>
          </a:xfrm>
          <a:prstGeom prst="rect">
            <a:avLst/>
          </a:prstGeom>
          <a:noFill/>
          <a:ln w="12700">
            <a:solidFill>
              <a:srgbClr val="3D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">
            <a:extLst>
              <a:ext uri="{FF2B5EF4-FFF2-40B4-BE49-F238E27FC236}">
                <a16:creationId xmlns:a16="http://schemas.microsoft.com/office/drawing/2014/main" id="{A40B7AF7-3696-C4FB-D945-5436FC8398CE}"/>
              </a:ext>
            </a:extLst>
          </p:cNvPr>
          <p:cNvSpPr txBox="1"/>
          <p:nvPr userDrawn="1"/>
        </p:nvSpPr>
        <p:spPr>
          <a:xfrm>
            <a:off x="1708922" y="2698180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/>
              <a:t>A.</a:t>
            </a:r>
          </a:p>
        </p:txBody>
      </p:sp>
      <p:sp>
        <p:nvSpPr>
          <p:cNvPr id="13" name="Opt_A">
            <a:extLst>
              <a:ext uri="{FF2B5EF4-FFF2-40B4-BE49-F238E27FC236}">
                <a16:creationId xmlns:a16="http://schemas.microsoft.com/office/drawing/2014/main" id="{1494EC36-DEF5-5104-F8EA-E3D4B2BBD8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0450" y="2698180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4" name="B">
            <a:extLst>
              <a:ext uri="{FF2B5EF4-FFF2-40B4-BE49-F238E27FC236}">
                <a16:creationId xmlns:a16="http://schemas.microsoft.com/office/drawing/2014/main" id="{9AFF282F-7CD2-660E-F6FB-6A6841171D6F}"/>
              </a:ext>
            </a:extLst>
          </p:cNvPr>
          <p:cNvSpPr txBox="1"/>
          <p:nvPr userDrawn="1"/>
        </p:nvSpPr>
        <p:spPr>
          <a:xfrm>
            <a:off x="1713038" y="3629064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/>
              <a:t>B.</a:t>
            </a:r>
          </a:p>
        </p:txBody>
      </p:sp>
      <p:sp>
        <p:nvSpPr>
          <p:cNvPr id="15" name="Opt_B">
            <a:extLst>
              <a:ext uri="{FF2B5EF4-FFF2-40B4-BE49-F238E27FC236}">
                <a16:creationId xmlns:a16="http://schemas.microsoft.com/office/drawing/2014/main" id="{01ADAF17-D7DF-669F-96A4-A5A66652F7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4566" y="3629064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6" name="C">
            <a:extLst>
              <a:ext uri="{FF2B5EF4-FFF2-40B4-BE49-F238E27FC236}">
                <a16:creationId xmlns:a16="http://schemas.microsoft.com/office/drawing/2014/main" id="{E0054334-AE0D-D3F5-C186-9EAB001CEBAA}"/>
              </a:ext>
            </a:extLst>
          </p:cNvPr>
          <p:cNvSpPr txBox="1"/>
          <p:nvPr userDrawn="1"/>
        </p:nvSpPr>
        <p:spPr>
          <a:xfrm>
            <a:off x="1713038" y="4568181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/>
              <a:t>C.</a:t>
            </a:r>
          </a:p>
        </p:txBody>
      </p:sp>
      <p:sp>
        <p:nvSpPr>
          <p:cNvPr id="17" name="Opt_C">
            <a:extLst>
              <a:ext uri="{FF2B5EF4-FFF2-40B4-BE49-F238E27FC236}">
                <a16:creationId xmlns:a16="http://schemas.microsoft.com/office/drawing/2014/main" id="{98DDCBFB-B945-8ADF-F3B2-02F8E9E10B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4566" y="4568181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8" name="D">
            <a:extLst>
              <a:ext uri="{FF2B5EF4-FFF2-40B4-BE49-F238E27FC236}">
                <a16:creationId xmlns:a16="http://schemas.microsoft.com/office/drawing/2014/main" id="{A5C29CAE-D65C-162C-E28E-5C00B6BF49E6}"/>
              </a:ext>
            </a:extLst>
          </p:cNvPr>
          <p:cNvSpPr txBox="1"/>
          <p:nvPr userDrawn="1"/>
        </p:nvSpPr>
        <p:spPr>
          <a:xfrm>
            <a:off x="1717154" y="5511422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/>
              <a:t>D.</a:t>
            </a:r>
          </a:p>
        </p:txBody>
      </p:sp>
      <p:sp>
        <p:nvSpPr>
          <p:cNvPr id="19" name="Opt_D">
            <a:extLst>
              <a:ext uri="{FF2B5EF4-FFF2-40B4-BE49-F238E27FC236}">
                <a16:creationId xmlns:a16="http://schemas.microsoft.com/office/drawing/2014/main" id="{787DB315-5654-6FF4-4775-BE435BA1CC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8682" y="5511422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0" name="Q">
            <a:extLst>
              <a:ext uri="{FF2B5EF4-FFF2-40B4-BE49-F238E27FC236}">
                <a16:creationId xmlns:a16="http://schemas.microsoft.com/office/drawing/2014/main" id="{CEA2BD72-C1DD-4B25-C5E5-D6139517C0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67015" y="588622"/>
            <a:ext cx="12401573" cy="1430338"/>
          </a:xfrm>
        </p:spPr>
        <p:txBody>
          <a:bodyPr anchor="ctr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" name="Q_No">
            <a:extLst>
              <a:ext uri="{FF2B5EF4-FFF2-40B4-BE49-F238E27FC236}">
                <a16:creationId xmlns:a16="http://schemas.microsoft.com/office/drawing/2014/main" id="{CFDB5F30-1443-61A1-5CA2-AB7E885C49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390" y="1193800"/>
            <a:ext cx="1135063" cy="830263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2839211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 preserve="1" userDrawn="1">
  <p:cSld name="Key Takeaway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3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7;p27">
            <a:extLst>
              <a:ext uri="{FF2B5EF4-FFF2-40B4-BE49-F238E27FC236}">
                <a16:creationId xmlns:a16="http://schemas.microsoft.com/office/drawing/2014/main" id="{DFADBA2E-0E91-C8B8-3A16-37E16A8024BC}"/>
              </a:ext>
            </a:extLst>
          </p:cNvPr>
          <p:cNvSpPr/>
          <p:nvPr userDrawn="1"/>
        </p:nvSpPr>
        <p:spPr>
          <a:xfrm>
            <a:off x="2747395" y="274390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Brandline_LVC">
            <a:extLst>
              <a:ext uri="{FF2B5EF4-FFF2-40B4-BE49-F238E27FC236}">
                <a16:creationId xmlns:a16="http://schemas.microsoft.com/office/drawing/2014/main" id="{F274DB65-9471-8FF1-5F67-3A8B02FBF3BD}"/>
              </a:ext>
            </a:extLst>
          </p:cNvPr>
          <p:cNvSpPr/>
          <p:nvPr userDrawn="1"/>
        </p:nvSpPr>
        <p:spPr>
          <a:xfrm>
            <a:off x="3468553" y="837660"/>
            <a:ext cx="3377485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96AF3B2F-06F8-C0B9-F594-763BF82CAE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2875" y="1967907"/>
            <a:ext cx="9036000" cy="10116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GB" dirty="0"/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GB"/>
              <a:t>Click to add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B16BD-1678-AAEB-705C-ACC6F4E638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32356" y="2755555"/>
            <a:ext cx="9036000" cy="1011600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DA0B994-BAF5-3871-1AE2-2955090941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1837" y="3567917"/>
            <a:ext cx="9036000" cy="1011600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153C8D8-C81D-C688-AD6D-054C831ED8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32873" y="4392637"/>
            <a:ext cx="9034445" cy="1010072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  <p:grpSp>
        <p:nvGrpSpPr>
          <p:cNvPr id="23" name="Group 22" hidden="1">
            <a:extLst>
              <a:ext uri="{FF2B5EF4-FFF2-40B4-BE49-F238E27FC236}">
                <a16:creationId xmlns:a16="http://schemas.microsoft.com/office/drawing/2014/main" id="{7D3CB7FC-1EE6-F753-459E-16D565CC72D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39953" y="642551"/>
            <a:ext cx="4011669" cy="4670397"/>
            <a:chOff x="1239953" y="642551"/>
            <a:chExt cx="4011669" cy="4670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938B2B5-F7D2-93C4-4B9B-2A8705CFBB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967652" y="642551"/>
              <a:ext cx="2283970" cy="1495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60516D-1A86-E05D-CDB5-234F5B19042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39953" y="2290530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049D24-171C-A4CE-5C84-362BCAE9D2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332872" y="3094469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EB4E1D9-0180-437B-334A-07F7823362C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332872" y="3903123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CFBF9F-0A86-F779-0E1B-EE628909727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332872" y="4718948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842146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isted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45;p35">
            <a:extLst>
              <a:ext uri="{FF2B5EF4-FFF2-40B4-BE49-F238E27FC236}">
                <a16:creationId xmlns:a16="http://schemas.microsoft.com/office/drawing/2014/main" id="{3DE6C980-51B8-EAB6-D92E-2C853D6EBC40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13;p27">
            <a:extLst>
              <a:ext uri="{FF2B5EF4-FFF2-40B4-BE49-F238E27FC236}">
                <a16:creationId xmlns:a16="http://schemas.microsoft.com/office/drawing/2014/main" id="{734849E0-7011-DCAE-0132-1322B2CB68DB}"/>
              </a:ext>
            </a:extLst>
          </p:cNvPr>
          <p:cNvPicPr preferRelativeResize="0"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9;p35">
            <a:extLst>
              <a:ext uri="{FF2B5EF4-FFF2-40B4-BE49-F238E27FC236}">
                <a16:creationId xmlns:a16="http://schemas.microsoft.com/office/drawing/2014/main" id="{7948A9B8-596D-80F3-DBBD-D7EDD89ABE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626" y="436395"/>
            <a:ext cx="96965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6E140C6-C70A-C947-7711-0BA4214D3E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1857" y="2854366"/>
            <a:ext cx="13696999" cy="53895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5683BC-C8F7-FCBC-E768-137F5B5152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1857" y="1795807"/>
            <a:ext cx="13696999" cy="81450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623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ssisted Practice" preserve="1" userDrawn="1">
  <p:cSld name="Unassisted Practice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5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 txBox="1">
            <a:spLocks noGrp="1"/>
          </p:cNvSpPr>
          <p:nvPr>
            <p:ph type="title"/>
          </p:nvPr>
        </p:nvSpPr>
        <p:spPr>
          <a:xfrm>
            <a:off x="1297626" y="436395"/>
            <a:ext cx="96965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4DC99CB9-B9F0-7414-1AF5-045EF855FD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1857" y="2854366"/>
            <a:ext cx="13696999" cy="53895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F61395D-ECD0-5341-1B2E-8C1937098D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1857" y="1795807"/>
            <a:ext cx="13696999" cy="81450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7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day in the life" preserve="1" userDrawn="1">
  <p:cSld name="1_A day in the lif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03379F-6615-3946-F3DC-84DD58EC0F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</p:spPr>
      </p:pic>
      <p:sp>
        <p:nvSpPr>
          <p:cNvPr id="6" name="Google Shape;73;p29">
            <a:extLst>
              <a:ext uri="{FF2B5EF4-FFF2-40B4-BE49-F238E27FC236}">
                <a16:creationId xmlns:a16="http://schemas.microsoft.com/office/drawing/2014/main" id="{47D8B3EC-6FC1-1D8C-89C7-6C535510F2D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44889" y="1622017"/>
            <a:ext cx="10807533" cy="9037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  <p:sp>
        <p:nvSpPr>
          <p:cNvPr id="7" name="Google Shape;29;p24">
            <a:extLst>
              <a:ext uri="{FF2B5EF4-FFF2-40B4-BE49-F238E27FC236}">
                <a16:creationId xmlns:a16="http://schemas.microsoft.com/office/drawing/2014/main" id="{1D6B2300-6D1F-B115-8FF6-63B469079D08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812800" y="2712304"/>
            <a:ext cx="10839622" cy="5527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  <p:sp>
        <p:nvSpPr>
          <p:cNvPr id="2" name="Google Shape;62;p29">
            <a:extLst>
              <a:ext uri="{FF2B5EF4-FFF2-40B4-BE49-F238E27FC236}">
                <a16:creationId xmlns:a16="http://schemas.microsoft.com/office/drawing/2014/main" id="{A8ED1C70-09C3-3416-0187-C1611F8017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77165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for_Pract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3;p29">
            <a:extLst>
              <a:ext uri="{FF2B5EF4-FFF2-40B4-BE49-F238E27FC236}">
                <a16:creationId xmlns:a16="http://schemas.microsoft.com/office/drawing/2014/main" id="{D1405CDE-CE1A-9CEE-B0C9-004F72CAF344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1291857" y="1788696"/>
            <a:ext cx="13696999" cy="8216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None/>
              <a:defRPr>
                <a:solidFill>
                  <a:srgbClr val="3F3F3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659D141-D5AB-CB0E-32C4-D683A6B3D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825" y="2872126"/>
            <a:ext cx="13697000" cy="5406695"/>
          </a:xfrm>
        </p:spPr>
        <p:txBody>
          <a:bodyPr/>
          <a:lstStyle>
            <a:lvl1pPr marL="0" indent="0">
              <a:buNone/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1131324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-End Project" preserve="1" userDrawn="1">
  <p:cSld name="Section-End Projec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53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2;p29">
            <a:extLst>
              <a:ext uri="{FF2B5EF4-FFF2-40B4-BE49-F238E27FC236}">
                <a16:creationId xmlns:a16="http://schemas.microsoft.com/office/drawing/2014/main" id="{C8B862E1-9541-C73F-B4E1-7205F5F0B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EA35605C-2EDD-0BD1-F3BC-5BCA7F763A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890" y="1364776"/>
            <a:ext cx="10314124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656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 preserve="1" userDrawn="1">
  <p:cSld name="Lesson-end Projec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6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2;p29">
            <a:extLst>
              <a:ext uri="{FF2B5EF4-FFF2-40B4-BE49-F238E27FC236}">
                <a16:creationId xmlns:a16="http://schemas.microsoft.com/office/drawing/2014/main" id="{3E86479C-5EE1-09E2-3000-A2B690B93C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12C144F-B154-93C1-CFA0-EFC58EC80E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890" y="1364776"/>
            <a:ext cx="10314124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2310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ase-End Project" preserve="1" userDrawn="1">
  <p:cSld name="Phase-End Projec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52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2;p29">
            <a:extLst>
              <a:ext uri="{FF2B5EF4-FFF2-40B4-BE49-F238E27FC236}">
                <a16:creationId xmlns:a16="http://schemas.microsoft.com/office/drawing/2014/main" id="{A829CD2D-82CE-C005-D724-CC0A723196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809861E1-DB64-D3D1-CB74-AB30BEF48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890" y="1364776"/>
            <a:ext cx="10314124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811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for_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5D05C5A-9735-BDF2-45FB-ECA0E61F3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34890" y="1377162"/>
            <a:ext cx="10314607" cy="6815160"/>
          </a:xfrm>
        </p:spPr>
        <p:txBody>
          <a:bodyPr/>
          <a:lstStyle>
            <a:lvl1pPr marL="0" indent="0">
              <a:buNone/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1622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9;p16">
            <a:extLst>
              <a:ext uri="{FF2B5EF4-FFF2-40B4-BE49-F238E27FC236}">
                <a16:creationId xmlns:a16="http://schemas.microsoft.com/office/drawing/2014/main" id="{136CAA0F-DD7B-0995-4200-59792701A9ED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FAA6052-B67C-D403-9614-DC0C0FDBA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52023" y="4114800"/>
            <a:ext cx="434807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2800" b="1" dirty="0">
                <a:solidFill>
                  <a:srgbClr val="404040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457200" lvl="0" indent="-457200" algn="ctr"/>
            <a:r>
              <a:rPr lang="en-US"/>
              <a:t>Topic Name</a:t>
            </a:r>
          </a:p>
        </p:txBody>
      </p:sp>
      <p:pic>
        <p:nvPicPr>
          <p:cNvPr id="4" name="Picture 3" descr="A picture containing child art, table, illustration, design&#10;&#10;Description automatically generated">
            <a:extLst>
              <a:ext uri="{FF2B5EF4-FFF2-40B4-BE49-F238E27FC236}">
                <a16:creationId xmlns:a16="http://schemas.microsoft.com/office/drawing/2014/main" id="{46A1F55C-8226-40C3-1D94-8C75609932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76" y="2171113"/>
            <a:ext cx="4823955" cy="455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55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" preserve="1" userDrawn="1">
  <p:cSld name="Discussion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6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AA18AE-0804-BDBB-3D58-9BEC7C3955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303264" y="2051538"/>
            <a:ext cx="4661781" cy="479473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38432-77B6-A0DB-E9D4-05C1ED62A6F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52023" y="4114800"/>
            <a:ext cx="434807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2800" b="1" dirty="0">
                <a:solidFill>
                  <a:srgbClr val="404040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457200" lvl="0" indent="-457200" algn="ctr"/>
            <a:r>
              <a:rPr lang="en-US"/>
              <a:t>Topic Name</a:t>
            </a:r>
          </a:p>
        </p:txBody>
      </p:sp>
    </p:spTree>
    <p:extLst>
      <p:ext uri="{BB962C8B-B14F-4D97-AF65-F5344CB8AC3E}">
        <p14:creationId xmlns:p14="http://schemas.microsoft.com/office/powerpoint/2010/main" val="3879206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-Content" preserve="1" userDrawn="1">
  <p:cSld name="Discussion-Conten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7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7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9" name="Google Shape;1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450" y="2249238"/>
            <a:ext cx="4290990" cy="44133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190EDBE-42C7-8577-2262-B01D520296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4960" y="1761785"/>
            <a:ext cx="10346786" cy="62601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05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le-Play Activ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9;p16">
            <a:extLst>
              <a:ext uri="{FF2B5EF4-FFF2-40B4-BE49-F238E27FC236}">
                <a16:creationId xmlns:a16="http://schemas.microsoft.com/office/drawing/2014/main" id="{2444B81E-A7F2-DD03-1F7C-99ED49FAF882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C918EE9-73C7-114C-7405-846E29EB7A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52023" y="4114800"/>
            <a:ext cx="434807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800" b="1" dirty="0">
                <a:solidFill>
                  <a:srgbClr val="404040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/>
            <a:r>
              <a:rPr lang="en-US"/>
              <a:t>Topic Name</a:t>
            </a:r>
          </a:p>
        </p:txBody>
      </p:sp>
      <p:pic>
        <p:nvPicPr>
          <p:cNvPr id="9" name="Picture 8" descr="A group of people reading books&#10;&#10;Description automatically generated with low confidence">
            <a:extLst>
              <a:ext uri="{FF2B5EF4-FFF2-40B4-BE49-F238E27FC236}">
                <a16:creationId xmlns:a16="http://schemas.microsoft.com/office/drawing/2014/main" id="{F1D10771-AD41-E153-2D96-91B7FA5508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29" y="2323120"/>
            <a:ext cx="5664389" cy="449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76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 preserve="1" userDrawn="1">
  <p:cSld name="Course-end Projec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7"/>
          <p:cNvPicPr preferRelativeResize="0"/>
          <p:nvPr/>
        </p:nvPicPr>
        <p:blipFill>
          <a:blip r:embed="rId2"/>
          <a:srcRect/>
          <a:stretch/>
        </p:blipFill>
        <p:spPr>
          <a:xfrm>
            <a:off x="2" y="0"/>
            <a:ext cx="16255996" cy="91439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7;p17">
            <a:extLst>
              <a:ext uri="{FF2B5EF4-FFF2-40B4-BE49-F238E27FC236}">
                <a16:creationId xmlns:a16="http://schemas.microsoft.com/office/drawing/2014/main" id="{662DC3C5-12CB-1B7D-A0D6-88DA0A6525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F575C20-C035-6B61-875E-DFDF9C3950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5052" y="1364776"/>
            <a:ext cx="10303962" cy="682388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77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_for_Aday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73;p29">
            <a:extLst>
              <a:ext uri="{FF2B5EF4-FFF2-40B4-BE49-F238E27FC236}">
                <a16:creationId xmlns:a16="http://schemas.microsoft.com/office/drawing/2014/main" id="{B3939B18-51C6-B760-9847-DBF969067996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44889" y="1512833"/>
            <a:ext cx="10807533" cy="903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28600" lvl="0" indent="-228600"/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B5EF1-B91C-9C3A-2571-75C7A1B0B8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4550" y="2603500"/>
            <a:ext cx="10807700" cy="553846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7863126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 preserve="1" userDrawn="1">
  <p:cSld name="Before the Next Clas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0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0"/>
          <p:cNvSpPr/>
          <p:nvPr userDrawn="1"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>
              <a:buSzPts val="2800"/>
              <a:buNone/>
            </a:pPr>
            <a:r>
              <a:rPr lang="en-US" sz="2800" b="1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sz="2800" b="1">
              <a:solidFill>
                <a:srgbClr val="404040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9A8AA2E1-D889-F5D4-9C7E-C1EBB43245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5084" y="1364776"/>
            <a:ext cx="8439490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688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Next?" preserve="1" userDrawn="1">
  <p:cSld name="What Next?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1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1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>
              <a:buSzPts val="2800"/>
              <a:buNone/>
            </a:pPr>
            <a:r>
              <a:rPr lang="en-US" sz="2800" b="1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What’s Next?</a:t>
            </a:r>
            <a:endParaRPr sz="2800" b="1">
              <a:solidFill>
                <a:srgbClr val="404040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7DB387E-1A29-1EE9-8E02-0C57BA6B6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084" y="1364776"/>
            <a:ext cx="8439490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7574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_for_whatnext_nextcl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FEACA45-46CE-3149-F1F8-368C0B35F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0649" y="1377162"/>
            <a:ext cx="8439490" cy="6815160"/>
          </a:xfrm>
        </p:spPr>
        <p:txBody>
          <a:bodyPr/>
          <a:lstStyle>
            <a:lvl1pPr marL="0" indent="0">
              <a:buNone/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4519652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1_Content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9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2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29"/>
          <p:cNvSpPr/>
          <p:nvPr/>
        </p:nvSpPr>
        <p:spPr>
          <a:xfrm>
            <a:off x="16440756" y="259179"/>
            <a:ext cx="640080" cy="640080"/>
          </a:xfrm>
          <a:prstGeom prst="ellipse">
            <a:avLst/>
          </a:prstGeom>
          <a:solidFill>
            <a:srgbClr val="0566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9"/>
          <p:cNvSpPr/>
          <p:nvPr/>
        </p:nvSpPr>
        <p:spPr>
          <a:xfrm>
            <a:off x="16440756" y="1121705"/>
            <a:ext cx="640080" cy="640080"/>
          </a:xfrm>
          <a:prstGeom prst="ellipse">
            <a:avLst/>
          </a:prstGeom>
          <a:solidFill>
            <a:srgbClr val="427A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9"/>
          <p:cNvSpPr/>
          <p:nvPr/>
        </p:nvSpPr>
        <p:spPr>
          <a:xfrm>
            <a:off x="16440756" y="1984231"/>
            <a:ext cx="640080" cy="640080"/>
          </a:xfrm>
          <a:prstGeom prst="ellipse">
            <a:avLst/>
          </a:prstGeom>
          <a:solidFill>
            <a:srgbClr val="EB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9"/>
          <p:cNvSpPr/>
          <p:nvPr/>
        </p:nvSpPr>
        <p:spPr>
          <a:xfrm>
            <a:off x="16440756" y="2846757"/>
            <a:ext cx="640080" cy="640080"/>
          </a:xfrm>
          <a:prstGeom prst="ellipse">
            <a:avLst/>
          </a:prstGeom>
          <a:solidFill>
            <a:srgbClr val="3A40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9"/>
          <p:cNvSpPr/>
          <p:nvPr/>
        </p:nvSpPr>
        <p:spPr>
          <a:xfrm>
            <a:off x="16440756" y="3709283"/>
            <a:ext cx="640080" cy="640080"/>
          </a:xfrm>
          <a:prstGeom prst="ellipse">
            <a:avLst/>
          </a:prstGeom>
          <a:solidFill>
            <a:srgbClr val="F9DE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9"/>
          <p:cNvSpPr/>
          <p:nvPr/>
        </p:nvSpPr>
        <p:spPr>
          <a:xfrm>
            <a:off x="16440756" y="4571809"/>
            <a:ext cx="640080" cy="640080"/>
          </a:xfrm>
          <a:prstGeom prst="ellipse">
            <a:avLst/>
          </a:prstGeom>
          <a:solidFill>
            <a:srgbClr val="E9AF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9"/>
          <p:cNvSpPr/>
          <p:nvPr/>
        </p:nvSpPr>
        <p:spPr>
          <a:xfrm>
            <a:off x="16440756" y="5434335"/>
            <a:ext cx="640080" cy="640080"/>
          </a:xfrm>
          <a:prstGeom prst="ellipse">
            <a:avLst/>
          </a:prstGeom>
          <a:solidFill>
            <a:srgbClr val="EF64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9"/>
          <p:cNvSpPr/>
          <p:nvPr/>
        </p:nvSpPr>
        <p:spPr>
          <a:xfrm>
            <a:off x="16440756" y="6296861"/>
            <a:ext cx="640080" cy="640080"/>
          </a:xfrm>
          <a:prstGeom prst="ellipse">
            <a:avLst/>
          </a:prstGeom>
          <a:solidFill>
            <a:srgbClr val="E4B3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9"/>
          <p:cNvSpPr/>
          <p:nvPr/>
        </p:nvSpPr>
        <p:spPr>
          <a:xfrm>
            <a:off x="16440756" y="7159387"/>
            <a:ext cx="640080" cy="640080"/>
          </a:xfrm>
          <a:prstGeom prst="ellipse">
            <a:avLst/>
          </a:prstGeom>
          <a:solidFill>
            <a:srgbClr val="0075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9"/>
          <p:cNvSpPr/>
          <p:nvPr/>
        </p:nvSpPr>
        <p:spPr>
          <a:xfrm>
            <a:off x="16440756" y="8021912"/>
            <a:ext cx="640080" cy="640080"/>
          </a:xfrm>
          <a:prstGeom prst="ellipse">
            <a:avLst/>
          </a:prstGeom>
          <a:solidFill>
            <a:srgbClr val="0FCF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24435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 preserve="1" userDrawn="1">
  <p:cSld name="1_Learning Objective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7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</p:spPr>
      </p:pic>
      <p:sp>
        <p:nvSpPr>
          <p:cNvPr id="47" name="Google Shape;47;p2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7395" y="274390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8944" y="1933649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Brandline_LVC">
            <a:extLst>
              <a:ext uri="{FF2B5EF4-FFF2-40B4-BE49-F238E27FC236}">
                <a16:creationId xmlns:a16="http://schemas.microsoft.com/office/drawing/2014/main" id="{78567AD7-7BF8-45E8-DB3F-F2D6FE361A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967652" y="837660"/>
            <a:ext cx="4391501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384E7AB-95CF-3870-72EE-80D1C6CB17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2875" y="2758746"/>
            <a:ext cx="9036000" cy="10116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GB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GB"/>
              <a:t>Click to add 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0792C23-1841-F349-D944-8E77CAED48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32356" y="3558751"/>
            <a:ext cx="9036000" cy="1011600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46234C-6D4D-7050-90E1-5A68C85239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31837" y="4383470"/>
            <a:ext cx="9036000" cy="1011600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F9AB914-01CE-78D6-02EB-58EA39C5A1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2873" y="5195833"/>
            <a:ext cx="9034445" cy="1010072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4690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34" Type="http://schemas.openxmlformats.org/officeDocument/2006/relationships/image" Target="../media/image49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0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8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652" r:id="rId33"/>
    <p:sldLayoutId id="2147483653" r:id="rId34"/>
    <p:sldLayoutId id="2147483655" r:id="rId35"/>
    <p:sldLayoutId id="2147483656" r:id="rId36"/>
    <p:sldLayoutId id="2147483658" r:id="rId37"/>
    <p:sldLayoutId id="2147483660" r:id="rId38"/>
    <p:sldLayoutId id="2147483661" r:id="rId39"/>
    <p:sldLayoutId id="2147483662" r:id="rId40"/>
    <p:sldLayoutId id="2147483663" r:id="rId41"/>
    <p:sldLayoutId id="2147483664" r:id="rId42"/>
    <p:sldLayoutId id="2147483665" r:id="rId43"/>
    <p:sldLayoutId id="2147483666" r:id="rId44"/>
    <p:sldLayoutId id="2147483667" r:id="rId45"/>
    <p:sldLayoutId id="2147483668" r:id="rId46"/>
    <p:sldLayoutId id="2147483670" r:id="rId47"/>
    <p:sldLayoutId id="2147483671" r:id="rId48"/>
    <p:sldLayoutId id="2147483672" r:id="rId49"/>
    <p:sldLayoutId id="2147483673" r:id="rId50"/>
    <p:sldLayoutId id="2147483701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B8547DCB-0B93-88B9-E345-AFD101D6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</a:pP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140D4C3-76A5-7AB4-F1FA-F4CE290D1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lnSpc>
                <a:spcPct val="114000"/>
              </a:lnSpc>
              <a:buNone/>
            </a:pPr>
            <a:r>
              <a:rPr lang="en-GB"/>
              <a:t>Click to edit Master text styles</a:t>
            </a:r>
          </a:p>
          <a:p>
            <a:pPr lvl="1">
              <a:lnSpc>
                <a:spcPct val="114000"/>
              </a:lnSpc>
              <a:spcBef>
                <a:spcPts val="1000"/>
              </a:spcBef>
            </a:pPr>
            <a:r>
              <a:rPr lang="en-GB"/>
              <a:t>Second level</a:t>
            </a:r>
          </a:p>
          <a:p>
            <a:pPr lvl="2">
              <a:lnSpc>
                <a:spcPct val="114000"/>
              </a:lnSpc>
              <a:spcBef>
                <a:spcPts val="10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GB"/>
              <a:t>Third level</a:t>
            </a:r>
          </a:p>
        </p:txBody>
      </p:sp>
      <p:pic>
        <p:nvPicPr>
          <p:cNvPr id="3" name="Picture 2" descr="A picture containing black, darkness&#10;&#10;Description automatically generated" hidden="1">
            <a:extLst>
              <a:ext uri="{FF2B5EF4-FFF2-40B4-BE49-F238E27FC236}">
                <a16:creationId xmlns:a16="http://schemas.microsoft.com/office/drawing/2014/main" id="{D0996812-ACEF-2708-D65E-97AE86E32B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26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</p:sldLayoutIdLst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lang="en-US" sz="2200" kern="1200" dirty="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lang="en-GB" sz="2200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lang="en-GB" sz="2200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lang="en-GB" sz="2200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6">
          <p15:clr>
            <a:srgbClr val="5ACBF0"/>
          </p15:clr>
        </p15:guide>
        <p15:guide id="2" pos="5120">
          <p15:clr>
            <a:srgbClr val="000000"/>
          </p15:clr>
        </p15:guide>
        <p15:guide id="3" orient="horz" pos="2880">
          <p15:clr>
            <a:srgbClr val="000000"/>
          </p15:clr>
        </p15:guide>
        <p15:guide id="4" orient="horz" pos="5184">
          <p15:clr>
            <a:srgbClr val="5ACBF0"/>
          </p15:clr>
        </p15:guide>
        <p15:guide id="5" pos="1016">
          <p15:clr>
            <a:srgbClr val="5ACBF0"/>
          </p15:clr>
        </p15:guide>
        <p15:guide id="6" pos="512">
          <p15:clr>
            <a:srgbClr val="F26B43"/>
          </p15:clr>
        </p15:guide>
        <p15:guide id="7" pos="9224">
          <p15:clr>
            <a:srgbClr val="5ACBF0"/>
          </p15:clr>
        </p15:guide>
        <p15:guide id="8" pos="9728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 pos="5472">
          <p15:clr>
            <a:srgbClr val="F26B43"/>
          </p15:clr>
        </p15:guide>
        <p15:guide id="11" pos="8576">
          <p15:clr>
            <a:srgbClr val="5ACBF0"/>
          </p15:clr>
        </p15:guide>
        <p15:guide id="12" pos="8192">
          <p15:clr>
            <a:srgbClr val="5ACBF0"/>
          </p15:clr>
        </p15:guide>
        <p15:guide id="13" pos="1664">
          <p15:clr>
            <a:srgbClr val="5ACBF0"/>
          </p15:clr>
        </p15:guide>
        <p15:guide id="14" pos="2048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572FB00-E7E1-6578-3AD4-F39DE776BAB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53386" y="4114800"/>
            <a:ext cx="7835706" cy="914400"/>
          </a:xfrm>
        </p:spPr>
        <p:txBody>
          <a:bodyPr/>
          <a:lstStyle/>
          <a:p>
            <a:r>
              <a:rPr lang="en-US" dirty="0">
                <a:sym typeface="Open Sans"/>
              </a:rPr>
              <a:t>Build a Strong MERN Foundation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4ba112c30_0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Agile Manifesto</a:t>
            </a:r>
            <a:endParaRPr dirty="0"/>
          </a:p>
        </p:txBody>
      </p:sp>
      <p:sp>
        <p:nvSpPr>
          <p:cNvPr id="564" name="Google Shape;564;g134ba112c30_0_0"/>
          <p:cNvSpPr/>
          <p:nvPr/>
        </p:nvSpPr>
        <p:spPr>
          <a:xfrm>
            <a:off x="2420461" y="1275347"/>
            <a:ext cx="11415079" cy="9053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According to the Agile Manifesto, there are four fundamental principles of Agile software development: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6" name="Google Shape;566;g134ba112c30_0_0"/>
          <p:cNvGrpSpPr/>
          <p:nvPr/>
        </p:nvGrpSpPr>
        <p:grpSpPr>
          <a:xfrm>
            <a:off x="2873773" y="2635222"/>
            <a:ext cx="10286399" cy="5058691"/>
            <a:chOff x="3251790" y="2752258"/>
            <a:chExt cx="10177500" cy="5523792"/>
          </a:xfrm>
        </p:grpSpPr>
        <p:sp>
          <p:nvSpPr>
            <p:cNvPr id="567" name="Google Shape;567;g134ba112c30_0_0"/>
            <p:cNvSpPr/>
            <p:nvPr/>
          </p:nvSpPr>
          <p:spPr>
            <a:xfrm>
              <a:off x="3251790" y="2752258"/>
              <a:ext cx="10177500" cy="809100"/>
            </a:xfrm>
            <a:prstGeom prst="roundRect">
              <a:avLst>
                <a:gd name="adj" fmla="val 16667"/>
              </a:avLst>
            </a:prstGeom>
            <a:solidFill>
              <a:srgbClr val="9CC2E5">
                <a:alpha val="40000"/>
              </a:srgbClr>
            </a:solidFill>
            <a:ln w="9525" cap="flat" cmpd="sng">
              <a:solidFill>
                <a:srgbClr val="5297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4500" tIns="247650" rIns="247650" bIns="247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P</a:t>
              </a: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  <a:extLst>
                    <a:ext uri="http://customooxmlschemas.google.com/">
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  </a:ext>
                  </a:extLst>
                </a:rPr>
                <a:t>eople and their interactions</a:t>
              </a: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200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o</a:t>
              </a:r>
              <a:r>
                <a:rPr lang="en-US" sz="2200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  <a:extLst>
                    <a:ext uri="http://customooxmlschemas.google.com/">
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  </a:ext>
                  </a:extLst>
                </a:rPr>
                <a:t>ver procedures and tools</a:t>
              </a:r>
              <a:endParaRPr dirty="0"/>
            </a:p>
          </p:txBody>
        </p:sp>
        <p:sp>
          <p:nvSpPr>
            <p:cNvPr id="568" name="Google Shape;568;g134ba112c30_0_0"/>
            <p:cNvSpPr/>
            <p:nvPr/>
          </p:nvSpPr>
          <p:spPr>
            <a:xfrm>
              <a:off x="3251790" y="4331139"/>
              <a:ext cx="10177500" cy="809100"/>
            </a:xfrm>
            <a:prstGeom prst="roundRect">
              <a:avLst>
                <a:gd name="adj" fmla="val 16667"/>
              </a:avLst>
            </a:prstGeom>
            <a:solidFill>
              <a:srgbClr val="9CC2E5">
                <a:alpha val="40000"/>
              </a:srgbClr>
            </a:solidFill>
            <a:ln w="9525" cap="flat" cmpd="sng">
              <a:solidFill>
                <a:srgbClr val="5297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4500" tIns="247650" rIns="247650" bIns="247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 functional program above thorough documentation</a:t>
              </a:r>
              <a:endParaRPr/>
            </a:p>
          </p:txBody>
        </p:sp>
        <p:sp>
          <p:nvSpPr>
            <p:cNvPr id="569" name="Google Shape;569;g134ba112c30_0_0"/>
            <p:cNvSpPr/>
            <p:nvPr/>
          </p:nvSpPr>
          <p:spPr>
            <a:xfrm>
              <a:off x="3251790" y="5938263"/>
              <a:ext cx="10177500" cy="809100"/>
            </a:xfrm>
            <a:prstGeom prst="roundRect">
              <a:avLst>
                <a:gd name="adj" fmla="val 16667"/>
              </a:avLst>
            </a:prstGeom>
            <a:solidFill>
              <a:srgbClr val="9CC2E5">
                <a:alpha val="40000"/>
              </a:srgbClr>
            </a:solidFill>
            <a:ln w="9525" cap="flat" cmpd="sng">
              <a:solidFill>
                <a:srgbClr val="5297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4500" tIns="247650" rIns="247650" bIns="247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 collaboration with the client </a:t>
              </a:r>
              <a:r>
                <a:rPr lang="en-US" sz="2200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over</a:t>
              </a: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 contract negotiations</a:t>
              </a:r>
              <a:endParaRPr dirty="0"/>
            </a:p>
          </p:txBody>
        </p:sp>
        <p:sp>
          <p:nvSpPr>
            <p:cNvPr id="570" name="Google Shape;570;g134ba112c30_0_0"/>
            <p:cNvSpPr/>
            <p:nvPr/>
          </p:nvSpPr>
          <p:spPr>
            <a:xfrm>
              <a:off x="3251790" y="7466950"/>
              <a:ext cx="10177500" cy="809100"/>
            </a:xfrm>
            <a:prstGeom prst="roundRect">
              <a:avLst>
                <a:gd name="adj" fmla="val 16667"/>
              </a:avLst>
            </a:prstGeom>
            <a:solidFill>
              <a:srgbClr val="9CC2E5">
                <a:alpha val="40000"/>
              </a:srgbClr>
            </a:solidFill>
            <a:ln w="9525" cap="flat" cmpd="sng">
              <a:solidFill>
                <a:srgbClr val="5297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64500" tIns="247650" rIns="247650" bIns="247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Responding to change over following a plan</a:t>
              </a:r>
            </a:p>
          </p:txBody>
        </p:sp>
      </p:grpSp>
      <p:sp>
        <p:nvSpPr>
          <p:cNvPr id="571" name="Google Shape;571;g134ba112c30_0_0"/>
          <p:cNvSpPr/>
          <p:nvPr/>
        </p:nvSpPr>
        <p:spPr>
          <a:xfrm rot="10800000">
            <a:off x="2531028" y="2635228"/>
            <a:ext cx="800100" cy="752100"/>
          </a:xfrm>
          <a:prstGeom prst="flowChartDelay">
            <a:avLst/>
          </a:prstGeom>
          <a:solidFill>
            <a:srgbClr val="9CC2E5"/>
          </a:solidFill>
          <a:ln w="254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134ba112c30_0_0"/>
          <p:cNvSpPr/>
          <p:nvPr/>
        </p:nvSpPr>
        <p:spPr>
          <a:xfrm rot="10800000">
            <a:off x="2574339" y="4092145"/>
            <a:ext cx="800100" cy="719100"/>
          </a:xfrm>
          <a:prstGeom prst="flowChartDelay">
            <a:avLst/>
          </a:prstGeom>
          <a:solidFill>
            <a:srgbClr val="9CC2E5"/>
          </a:solidFill>
          <a:ln w="254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134ba112c30_0_0"/>
          <p:cNvSpPr/>
          <p:nvPr/>
        </p:nvSpPr>
        <p:spPr>
          <a:xfrm rot="10800000">
            <a:off x="2531028" y="5564092"/>
            <a:ext cx="800100" cy="729600"/>
          </a:xfrm>
          <a:prstGeom prst="flowChartDelay">
            <a:avLst/>
          </a:prstGeom>
          <a:solidFill>
            <a:srgbClr val="9CC2E5"/>
          </a:solidFill>
          <a:ln w="254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g134ba112c30_0_0"/>
          <p:cNvSpPr/>
          <p:nvPr/>
        </p:nvSpPr>
        <p:spPr>
          <a:xfrm rot="10800000">
            <a:off x="2531028" y="6941509"/>
            <a:ext cx="800100" cy="752100"/>
          </a:xfrm>
          <a:prstGeom prst="flowChartDelay">
            <a:avLst/>
          </a:prstGeom>
          <a:solidFill>
            <a:srgbClr val="9CC2E5"/>
          </a:solidFill>
          <a:ln w="254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g134ba112c30_0_0"/>
          <p:cNvSpPr/>
          <p:nvPr/>
        </p:nvSpPr>
        <p:spPr>
          <a:xfrm>
            <a:off x="12928914" y="2635121"/>
            <a:ext cx="800100" cy="752100"/>
          </a:xfrm>
          <a:prstGeom prst="flowChartDelay">
            <a:avLst/>
          </a:prstGeom>
          <a:solidFill>
            <a:srgbClr val="9CC2E5"/>
          </a:solidFill>
          <a:ln w="254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g134ba112c30_0_0"/>
          <p:cNvSpPr/>
          <p:nvPr/>
        </p:nvSpPr>
        <p:spPr>
          <a:xfrm>
            <a:off x="12911659" y="4064187"/>
            <a:ext cx="800100" cy="752100"/>
          </a:xfrm>
          <a:prstGeom prst="flowChartDelay">
            <a:avLst/>
          </a:prstGeom>
          <a:solidFill>
            <a:srgbClr val="9CC2E5"/>
          </a:solidFill>
          <a:ln w="254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134ba112c30_0_0"/>
          <p:cNvSpPr/>
          <p:nvPr/>
        </p:nvSpPr>
        <p:spPr>
          <a:xfrm>
            <a:off x="12928914" y="5541485"/>
            <a:ext cx="800100" cy="752100"/>
          </a:xfrm>
          <a:prstGeom prst="flowChartDelay">
            <a:avLst/>
          </a:prstGeom>
          <a:solidFill>
            <a:srgbClr val="9CC2E5"/>
          </a:solidFill>
          <a:ln w="254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g134ba112c30_0_0"/>
          <p:cNvSpPr/>
          <p:nvPr/>
        </p:nvSpPr>
        <p:spPr>
          <a:xfrm>
            <a:off x="12928914" y="6941401"/>
            <a:ext cx="800100" cy="752100"/>
          </a:xfrm>
          <a:prstGeom prst="flowChartDelay">
            <a:avLst/>
          </a:prstGeom>
          <a:solidFill>
            <a:srgbClr val="9CC2E5"/>
          </a:solidFill>
          <a:ln w="254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Brandline_LVC">
            <a:extLst>
              <a:ext uri="{FF2B5EF4-FFF2-40B4-BE49-F238E27FC236}">
                <a16:creationId xmlns:a16="http://schemas.microsoft.com/office/drawing/2014/main" id="{F425330D-C87E-FF76-65BF-25560CB7F4C2}"/>
              </a:ext>
            </a:extLst>
          </p:cNvPr>
          <p:cNvSpPr/>
          <p:nvPr/>
        </p:nvSpPr>
        <p:spPr>
          <a:xfrm>
            <a:off x="6413500" y="816324"/>
            <a:ext cx="3442970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34ba112c30_0_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Agile Methodology</a:t>
            </a:r>
            <a:endParaRPr dirty="0"/>
          </a:p>
        </p:txBody>
      </p:sp>
      <p:sp>
        <p:nvSpPr>
          <p:cNvPr id="6" name="Brandline_LVC">
            <a:extLst>
              <a:ext uri="{FF2B5EF4-FFF2-40B4-BE49-F238E27FC236}">
                <a16:creationId xmlns:a16="http://schemas.microsoft.com/office/drawing/2014/main" id="{E314A686-18D7-2AF9-A5E2-15A138878B24}"/>
              </a:ext>
            </a:extLst>
          </p:cNvPr>
          <p:cNvSpPr/>
          <p:nvPr/>
        </p:nvSpPr>
        <p:spPr>
          <a:xfrm>
            <a:off x="6070600" y="816324"/>
            <a:ext cx="4119642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Google Shape;590;g134ba112c30_0_19">
            <a:extLst>
              <a:ext uri="{FF2B5EF4-FFF2-40B4-BE49-F238E27FC236}">
                <a16:creationId xmlns:a16="http://schemas.microsoft.com/office/drawing/2014/main" id="{15A4E683-7DFD-5912-B424-CD636EBC829D}"/>
              </a:ext>
            </a:extLst>
          </p:cNvPr>
          <p:cNvSpPr/>
          <p:nvPr/>
        </p:nvSpPr>
        <p:spPr>
          <a:xfrm>
            <a:off x="1600199" y="1561448"/>
            <a:ext cx="12964200" cy="12768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25400" cap="flat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Agile project management is based on the idea that a project can be improved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continually throughout its </a:t>
            </a:r>
            <a:r>
              <a:rPr lang="en-US" sz="2200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life cycle </a:t>
            </a: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with changes being made </a:t>
            </a:r>
            <a:r>
              <a:rPr lang="en-US" sz="2200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swiftly and appropriately.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B47D5-39D3-5402-4A93-0BCB6AC33C68}"/>
              </a:ext>
            </a:extLst>
          </p:cNvPr>
          <p:cNvSpPr txBox="1"/>
          <p:nvPr/>
        </p:nvSpPr>
        <p:spPr>
          <a:xfrm>
            <a:off x="3795966" y="3134401"/>
            <a:ext cx="8891336" cy="457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fr-F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Agile project management techniques involve:</a:t>
            </a:r>
          </a:p>
        </p:txBody>
      </p:sp>
      <p:sp>
        <p:nvSpPr>
          <p:cNvPr id="10" name="Google Shape;586;g134ba112c30_0_19">
            <a:extLst>
              <a:ext uri="{FF2B5EF4-FFF2-40B4-BE49-F238E27FC236}">
                <a16:creationId xmlns:a16="http://schemas.microsoft.com/office/drawing/2014/main" id="{28B71934-5463-53BB-4436-D05B6B1A2D30}"/>
              </a:ext>
            </a:extLst>
          </p:cNvPr>
          <p:cNvSpPr/>
          <p:nvPr/>
        </p:nvSpPr>
        <p:spPr>
          <a:xfrm>
            <a:off x="5101391" y="5411080"/>
            <a:ext cx="6443492" cy="838030"/>
          </a:xfrm>
          <a:prstGeom prst="homePlate">
            <a:avLst>
              <a:gd name="adj" fmla="val 50000"/>
            </a:avLst>
          </a:prstGeom>
          <a:solidFill>
            <a:srgbClr val="FF8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5200" marR="0" lvl="0" indent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2. Iterative development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589;g134ba112c30_0_19">
            <a:extLst>
              <a:ext uri="{FF2B5EF4-FFF2-40B4-BE49-F238E27FC236}">
                <a16:creationId xmlns:a16="http://schemas.microsoft.com/office/drawing/2014/main" id="{CC191B16-791D-0812-A027-6149409A9F3D}"/>
              </a:ext>
            </a:extLst>
          </p:cNvPr>
          <p:cNvSpPr/>
          <p:nvPr/>
        </p:nvSpPr>
        <p:spPr>
          <a:xfrm>
            <a:off x="4983725" y="5301551"/>
            <a:ext cx="344700" cy="1060200"/>
          </a:xfrm>
          <a:prstGeom prst="rect">
            <a:avLst/>
          </a:prstGeom>
          <a:solidFill>
            <a:srgbClr val="E637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587;g134ba112c30_0_19">
            <a:extLst>
              <a:ext uri="{FF2B5EF4-FFF2-40B4-BE49-F238E27FC236}">
                <a16:creationId xmlns:a16="http://schemas.microsoft.com/office/drawing/2014/main" id="{8137AB5D-A0DA-8AC0-C115-DBEA01BB6340}"/>
              </a:ext>
            </a:extLst>
          </p:cNvPr>
          <p:cNvSpPr/>
          <p:nvPr/>
        </p:nvSpPr>
        <p:spPr>
          <a:xfrm>
            <a:off x="5077328" y="4235979"/>
            <a:ext cx="6443492" cy="838030"/>
          </a:xfrm>
          <a:prstGeom prst="homePlate">
            <a:avLst>
              <a:gd name="adj" fmla="val 50000"/>
            </a:avLst>
          </a:prstGeom>
          <a:solidFill>
            <a:srgbClr val="009F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41999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AutoNum type="arabicPeriod"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Active communication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588;g134ba112c30_0_19">
            <a:extLst>
              <a:ext uri="{FF2B5EF4-FFF2-40B4-BE49-F238E27FC236}">
                <a16:creationId xmlns:a16="http://schemas.microsoft.com/office/drawing/2014/main" id="{A29875E4-1D32-9F67-D50F-DF5761D643EA}"/>
              </a:ext>
            </a:extLst>
          </p:cNvPr>
          <p:cNvSpPr/>
          <p:nvPr/>
        </p:nvSpPr>
        <p:spPr>
          <a:xfrm>
            <a:off x="4959662" y="4126425"/>
            <a:ext cx="344700" cy="1060200"/>
          </a:xfrm>
          <a:prstGeom prst="rect">
            <a:avLst/>
          </a:prstGeom>
          <a:solidFill>
            <a:srgbClr val="006F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5061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34ba112c30_0_30"/>
          <p:cNvSpPr/>
          <p:nvPr/>
        </p:nvSpPr>
        <p:spPr>
          <a:xfrm rot="8039461">
            <a:off x="6640611" y="4555645"/>
            <a:ext cx="3276675" cy="3276675"/>
          </a:xfrm>
          <a:prstGeom prst="triangle">
            <a:avLst>
              <a:gd name="adj" fmla="val 3962"/>
            </a:avLst>
          </a:prstGeom>
          <a:solidFill>
            <a:srgbClr val="CF5C3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6" name="Google Shape;596;g134ba112c30_0_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Agile Methodology</a:t>
            </a:r>
            <a:endParaRPr/>
          </a:p>
        </p:txBody>
      </p:sp>
      <p:grpSp>
        <p:nvGrpSpPr>
          <p:cNvPr id="598" name="Google Shape;598;g134ba112c30_0_30"/>
          <p:cNvGrpSpPr/>
          <p:nvPr/>
        </p:nvGrpSpPr>
        <p:grpSpPr>
          <a:xfrm>
            <a:off x="6527970" y="2769377"/>
            <a:ext cx="3501917" cy="1131667"/>
            <a:chOff x="7098139" y="5048590"/>
            <a:chExt cx="1764990" cy="1728000"/>
          </a:xfrm>
        </p:grpSpPr>
        <p:sp>
          <p:nvSpPr>
            <p:cNvPr id="599" name="Google Shape;599;g134ba112c30_0_30"/>
            <p:cNvSpPr/>
            <p:nvPr/>
          </p:nvSpPr>
          <p:spPr>
            <a:xfrm>
              <a:off x="7116635" y="5048590"/>
              <a:ext cx="1728000" cy="1728000"/>
            </a:xfrm>
            <a:prstGeom prst="flowChartTerminator">
              <a:avLst/>
            </a:prstGeom>
            <a:solidFill>
              <a:srgbClr val="FFB097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g134ba112c30_0_30"/>
            <p:cNvSpPr/>
            <p:nvPr/>
          </p:nvSpPr>
          <p:spPr>
            <a:xfrm>
              <a:off x="7098139" y="5134502"/>
              <a:ext cx="1764990" cy="1520046"/>
            </a:xfrm>
            <a:prstGeom prst="flowChartTerminator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Emphasis on client feedback 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01" name="Google Shape;601;g134ba112c30_0_30"/>
          <p:cNvGrpSpPr/>
          <p:nvPr/>
        </p:nvGrpSpPr>
        <p:grpSpPr>
          <a:xfrm>
            <a:off x="3238006" y="5281159"/>
            <a:ext cx="2918428" cy="1056305"/>
            <a:chOff x="5556250" y="2495866"/>
            <a:chExt cx="1612926" cy="1612926"/>
          </a:xfrm>
        </p:grpSpPr>
        <p:sp>
          <p:nvSpPr>
            <p:cNvPr id="602" name="Google Shape;602;g134ba112c30_0_30"/>
            <p:cNvSpPr/>
            <p:nvPr/>
          </p:nvSpPr>
          <p:spPr>
            <a:xfrm>
              <a:off x="5556250" y="2495866"/>
              <a:ext cx="1612926" cy="1612926"/>
            </a:xfrm>
            <a:prstGeom prst="flowChartTerminator">
              <a:avLst/>
            </a:prstGeom>
            <a:solidFill>
              <a:srgbClr val="ACCCEA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g134ba112c30_0_30"/>
            <p:cNvSpPr/>
            <p:nvPr/>
          </p:nvSpPr>
          <p:spPr>
            <a:xfrm>
              <a:off x="5712768" y="2872771"/>
              <a:ext cx="1367820" cy="859141"/>
            </a:xfrm>
            <a:prstGeom prst="flowChartTerminator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Adaptability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04" name="Google Shape;604;g134ba112c30_0_30"/>
          <p:cNvGrpSpPr/>
          <p:nvPr/>
        </p:nvGrpSpPr>
        <p:grpSpPr>
          <a:xfrm>
            <a:off x="10371475" y="5281158"/>
            <a:ext cx="3044178" cy="1056305"/>
            <a:chOff x="8710867" y="2490091"/>
            <a:chExt cx="1682424" cy="1612926"/>
          </a:xfrm>
        </p:grpSpPr>
        <p:sp>
          <p:nvSpPr>
            <p:cNvPr id="605" name="Google Shape;605;g134ba112c30_0_30"/>
            <p:cNvSpPr/>
            <p:nvPr/>
          </p:nvSpPr>
          <p:spPr>
            <a:xfrm>
              <a:off x="8710868" y="2490091"/>
              <a:ext cx="1612926" cy="1612926"/>
            </a:xfrm>
            <a:prstGeom prst="flowChartTerminator">
              <a:avLst/>
            </a:prstGeom>
            <a:solidFill>
              <a:srgbClr val="EFC88B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g134ba112c30_0_30"/>
            <p:cNvSpPr/>
            <p:nvPr/>
          </p:nvSpPr>
          <p:spPr>
            <a:xfrm>
              <a:off x="8710867" y="2866997"/>
              <a:ext cx="1682424" cy="859140"/>
            </a:xfrm>
            <a:prstGeom prst="flowChartTerminator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Flexibility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07" name="Google Shape;607;g134ba112c30_0_30"/>
          <p:cNvSpPr/>
          <p:nvPr/>
        </p:nvSpPr>
        <p:spPr>
          <a:xfrm>
            <a:off x="2607013" y="1614680"/>
            <a:ext cx="11439600" cy="914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Agile project management is among the most widely used methods because of </a:t>
            </a: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its</a:t>
            </a: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</a:p>
        </p:txBody>
      </p:sp>
      <p:sp>
        <p:nvSpPr>
          <p:cNvPr id="608" name="Google Shape;608;g134ba112c30_0_30"/>
          <p:cNvSpPr txBox="1"/>
          <p:nvPr/>
        </p:nvSpPr>
        <p:spPr>
          <a:xfrm>
            <a:off x="7233610" y="5065309"/>
            <a:ext cx="2060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Agile project management</a:t>
            </a:r>
            <a:endParaRPr/>
          </a:p>
        </p:txBody>
      </p:sp>
      <p:sp>
        <p:nvSpPr>
          <p:cNvPr id="4" name="Brandline_LVC">
            <a:extLst>
              <a:ext uri="{FF2B5EF4-FFF2-40B4-BE49-F238E27FC236}">
                <a16:creationId xmlns:a16="http://schemas.microsoft.com/office/drawing/2014/main" id="{B1EEE67C-9B7C-DD18-F4AD-80039BC4F534}"/>
              </a:ext>
            </a:extLst>
          </p:cNvPr>
          <p:cNvSpPr/>
          <p:nvPr/>
        </p:nvSpPr>
        <p:spPr>
          <a:xfrm>
            <a:off x="6070600" y="816324"/>
            <a:ext cx="4119642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i="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Differences Between Waterfall and Agile Approaches </a:t>
            </a:r>
            <a:endParaRPr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620" name="Google Shape;620;p16"/>
          <p:cNvGraphicFramePr/>
          <p:nvPr>
            <p:extLst>
              <p:ext uri="{D42A27DB-BD31-4B8C-83A1-F6EECF244321}">
                <p14:modId xmlns:p14="http://schemas.microsoft.com/office/powerpoint/2010/main" val="2791150194"/>
              </p:ext>
            </p:extLst>
          </p:nvPr>
        </p:nvGraphicFramePr>
        <p:xfrm>
          <a:off x="2188900" y="2254954"/>
          <a:ext cx="11878200" cy="5022175"/>
        </p:xfrm>
        <a:graphic>
          <a:graphicData uri="http://schemas.openxmlformats.org/drawingml/2006/table">
            <a:tbl>
              <a:tblPr firstRow="1" bandRow="1">
                <a:noFill/>
                <a:tableStyleId>{FE8C5CE6-8638-4BF1-B87E-205816AAF955}</a:tableStyleId>
              </a:tblPr>
              <a:tblGrid>
                <a:gridCol w="593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950">
                <a:tc>
                  <a:txBody>
                    <a:bodyPr/>
                    <a:lstStyle/>
                    <a:p>
                      <a:pPr marL="0" marR="0" lvl="2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Agile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2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Waterfall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0" i="0" u="none" strike="noStrike" cap="non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project development </a:t>
                      </a:r>
                      <a:r>
                        <a:rPr lang="en-US" sz="2200" u="none" strike="noStrike" cap="non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life cycle</a:t>
                      </a:r>
                      <a:r>
                        <a:rPr lang="en-US" sz="2200" b="0" i="0" u="none" strike="noStrike" cap="non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 is split into sprints.</a:t>
                      </a:r>
                      <a:endParaRPr sz="2200" b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0" i="0" u="none" strike="noStrike" cap="non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software development process is </a:t>
                      </a:r>
                      <a:r>
                        <a:rPr lang="en-US" sz="2200" u="none" strike="noStrike" cap="non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divided</a:t>
                      </a:r>
                      <a:r>
                        <a:rPr lang="en-US" sz="2200" b="0" i="0" u="none" strike="noStrike" cap="non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  <a:extLst>
                            <a:ext uri="http://customooxmlschemas.google.com/">
      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"/>
                            </a:ext>
                          </a:extLst>
                        </a:rPr>
                        <a:t> </a:t>
                      </a:r>
                      <a:r>
                        <a:rPr lang="en-US" sz="2200" b="0" i="0" u="none" strike="noStrike" cap="non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into segments.</a:t>
                      </a:r>
                      <a:endParaRPr sz="220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uses an iterative and flexible process.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Waterfall is a rigid and sequential process.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8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0" i="0" u="none" strike="noStrike" cap="non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Agile technique is well</a:t>
                      </a:r>
                      <a:r>
                        <a:rPr lang="en-US" sz="2200" u="none" strike="noStrike" cap="non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2200" b="0" i="0" u="none" strike="noStrike" cap="non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known for its adaptability.</a:t>
                      </a:r>
                      <a:endParaRPr sz="220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Waterfall is a structured software development process; thus, it can be extremely rigid at times.</a:t>
                      </a:r>
                      <a:endParaRPr sz="2200" u="none" strike="noStrike" cap="none" dirty="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Brandline_LVC">
            <a:extLst>
              <a:ext uri="{FF2B5EF4-FFF2-40B4-BE49-F238E27FC236}">
                <a16:creationId xmlns:a16="http://schemas.microsoft.com/office/drawing/2014/main" id="{027ACF73-5E6E-DEFD-DEC1-4D09C03A8CAD}"/>
              </a:ext>
            </a:extLst>
          </p:cNvPr>
          <p:cNvSpPr/>
          <p:nvPr/>
        </p:nvSpPr>
        <p:spPr>
          <a:xfrm>
            <a:off x="2235200" y="816324"/>
            <a:ext cx="11797188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7" name="Google Shape;627;p17"/>
          <p:cNvGraphicFramePr/>
          <p:nvPr>
            <p:extLst>
              <p:ext uri="{D42A27DB-BD31-4B8C-83A1-F6EECF244321}">
                <p14:modId xmlns:p14="http://schemas.microsoft.com/office/powerpoint/2010/main" val="560557058"/>
              </p:ext>
            </p:extLst>
          </p:nvPr>
        </p:nvGraphicFramePr>
        <p:xfrm>
          <a:off x="1450049" y="2330821"/>
          <a:ext cx="13355902" cy="4482358"/>
        </p:xfrm>
        <a:graphic>
          <a:graphicData uri="http://schemas.openxmlformats.org/drawingml/2006/table">
            <a:tbl>
              <a:tblPr firstRow="1" bandRow="1">
                <a:noFill/>
                <a:tableStyleId>{FE8C5CE6-8638-4BF1-B87E-205816AAF955}</a:tableStyleId>
              </a:tblPr>
              <a:tblGrid>
                <a:gridCol w="6677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7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1291">
                <a:tc>
                  <a:txBody>
                    <a:bodyPr/>
                    <a:lstStyle/>
                    <a:p>
                      <a:pPr marL="0" marR="0" lvl="2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Agile 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2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Waterfall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7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0" i="0" u="none" strike="noStrike" cap="non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Agile can be thought of as a collection of many projects.</a:t>
                      </a:r>
                      <a:endParaRPr sz="220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i="0" u="none" strike="noStrike" cap="non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development of software </a:t>
                      </a:r>
                      <a:r>
                        <a:rPr lang="en-US" sz="2200" u="none" strike="noStrike" cap="non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is</a:t>
                      </a:r>
                      <a:r>
                        <a:rPr lang="en-US" sz="2200" i="0" u="none" strike="noStrike" cap="non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 done as one project.</a:t>
                      </a:r>
                      <a:endParaRPr sz="220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3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0" i="0" u="none" strike="noStrike" cap="non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Agile is an adaptable strategy that allows for changes in project development requirements</a:t>
                      </a:r>
                      <a:r>
                        <a:rPr lang="en-US" sz="2200" b="0" i="0" u="none" strike="noStrike" cap="non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</a:rPr>
                        <a:t> during the development as well.</a:t>
                      </a:r>
                      <a:endParaRPr sz="22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0" i="0" u="none" strike="noStrike" cap="non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Once the project development begins, there is no way to change the specifications.</a:t>
                      </a:r>
                      <a:endParaRPr sz="220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Google Shape;618;p16">
            <a:extLst>
              <a:ext uri="{FF2B5EF4-FFF2-40B4-BE49-F238E27FC236}">
                <a16:creationId xmlns:a16="http://schemas.microsoft.com/office/drawing/2014/main" id="{A510035E-D4A8-F2EE-AAAE-ED00AAD35F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i="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Differences Between Waterfall and Agile Approaches </a:t>
            </a:r>
            <a:endParaRPr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Brandline_LVC">
            <a:extLst>
              <a:ext uri="{FF2B5EF4-FFF2-40B4-BE49-F238E27FC236}">
                <a16:creationId xmlns:a16="http://schemas.microsoft.com/office/drawing/2014/main" id="{7C6F4371-96F5-786F-1127-B8D6CBF0584B}"/>
              </a:ext>
            </a:extLst>
          </p:cNvPr>
          <p:cNvSpPr/>
          <p:nvPr/>
        </p:nvSpPr>
        <p:spPr>
          <a:xfrm>
            <a:off x="2235200" y="816324"/>
            <a:ext cx="11797188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cf26fb9c9d_0_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Approaches of Agile</a:t>
            </a:r>
            <a:endParaRPr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6" name="Google Shape;636;g1cf26fb9c9d_0_24"/>
          <p:cNvSpPr/>
          <p:nvPr/>
        </p:nvSpPr>
        <p:spPr>
          <a:xfrm>
            <a:off x="6032258" y="790876"/>
            <a:ext cx="4191363" cy="372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7" name="Google Shape;637;g1cf26fb9c9d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543" y="3023231"/>
            <a:ext cx="4978792" cy="48863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89B54A-FCF6-0345-37CD-181F0B486C16}"/>
              </a:ext>
            </a:extLst>
          </p:cNvPr>
          <p:cNvSpPr txBox="1"/>
          <p:nvPr/>
        </p:nvSpPr>
        <p:spPr>
          <a:xfrm>
            <a:off x="3660714" y="1460263"/>
            <a:ext cx="8934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different approaches of Agile are:</a:t>
            </a:r>
          </a:p>
        </p:txBody>
      </p:sp>
      <p:sp>
        <p:nvSpPr>
          <p:cNvPr id="2" name="Text_Box">
            <a:extLst>
              <a:ext uri="{FF2B5EF4-FFF2-40B4-BE49-F238E27FC236}">
                <a16:creationId xmlns:a16="http://schemas.microsoft.com/office/drawing/2014/main" id="{DCF5217C-5F48-45F0-DEEA-29DCE11AA863}"/>
              </a:ext>
            </a:extLst>
          </p:cNvPr>
          <p:cNvSpPr/>
          <p:nvPr/>
        </p:nvSpPr>
        <p:spPr>
          <a:xfrm>
            <a:off x="1038225" y="8420100"/>
            <a:ext cx="14185900" cy="381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 i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source: https://ifulltest.github.io/en/posts/different-agile-methodology/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363badced1_0_4"/>
          <p:cNvSpPr txBox="1"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Scrum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Scrum</a:t>
            </a:r>
            <a:endParaRPr/>
          </a:p>
        </p:txBody>
      </p:sp>
      <p:sp>
        <p:nvSpPr>
          <p:cNvPr id="638" name="Google Shape;638;p18"/>
          <p:cNvSpPr/>
          <p:nvPr/>
        </p:nvSpPr>
        <p:spPr>
          <a:xfrm>
            <a:off x="7429500" y="816324"/>
            <a:ext cx="1403032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18"/>
          <p:cNvSpPr/>
          <p:nvPr/>
        </p:nvSpPr>
        <p:spPr>
          <a:xfrm>
            <a:off x="1927562" y="1371600"/>
            <a:ext cx="12911628" cy="13335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0" name="Google Shape;640;p18"/>
          <p:cNvSpPr/>
          <p:nvPr/>
        </p:nvSpPr>
        <p:spPr>
          <a:xfrm rot="2700000">
            <a:off x="1403340" y="1352483"/>
            <a:ext cx="1398676" cy="1371734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1" name="Google Shape;641;p18"/>
          <p:cNvSpPr txBox="1"/>
          <p:nvPr/>
        </p:nvSpPr>
        <p:spPr>
          <a:xfrm>
            <a:off x="3082166" y="1693088"/>
            <a:ext cx="11553900" cy="8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Scrum is a methodology for addressing complex adaptive challenges while producing high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"/>
                  </a:ext>
                </a:extLst>
              </a:rPr>
              <a:t>-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value solutions in a productive and creative manner.</a:t>
            </a:r>
          </a:p>
        </p:txBody>
      </p:sp>
      <p:pic>
        <p:nvPicPr>
          <p:cNvPr id="642" name="Google Shape;64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5953" y="1602333"/>
            <a:ext cx="933450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18"/>
          <p:cNvSpPr/>
          <p:nvPr/>
        </p:nvSpPr>
        <p:spPr>
          <a:xfrm>
            <a:off x="1605511" y="6600457"/>
            <a:ext cx="13044978" cy="1369912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Scrum is neither a process nor a technique for creating goods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. I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 provides a framework within which multiple processes and techniques can be used.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4" name="Google Shape;64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7800" y="3238501"/>
            <a:ext cx="32004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Scrum</a:t>
            </a:r>
            <a:endParaRPr/>
          </a:p>
        </p:txBody>
      </p:sp>
      <p:sp>
        <p:nvSpPr>
          <p:cNvPr id="650" name="Google Shape;650;p38"/>
          <p:cNvSpPr/>
          <p:nvPr/>
        </p:nvSpPr>
        <p:spPr>
          <a:xfrm>
            <a:off x="1605511" y="1447883"/>
            <a:ext cx="13044978" cy="1369912"/>
          </a:xfrm>
          <a:prstGeom prst="roundRect">
            <a:avLst>
              <a:gd name="adj" fmla="val 16667"/>
            </a:avLst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Scrum displays the relative effectiveness of </a:t>
            </a:r>
            <a:r>
              <a:rPr lang="en-US" sz="220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user’s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product management and development techniques, enabling organizations to improve.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51" name="Google Shape;65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8050" y="3416217"/>
            <a:ext cx="4279900" cy="42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38"/>
          <p:cNvSpPr/>
          <p:nvPr/>
        </p:nvSpPr>
        <p:spPr>
          <a:xfrm>
            <a:off x="7429500" y="816324"/>
            <a:ext cx="1403032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Scrum Roles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658" name="Google Shape;658;p3"/>
          <p:cNvSpPr/>
          <p:nvPr/>
        </p:nvSpPr>
        <p:spPr>
          <a:xfrm>
            <a:off x="6781801" y="816324"/>
            <a:ext cx="2704783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3"/>
          <p:cNvSpPr/>
          <p:nvPr/>
        </p:nvSpPr>
        <p:spPr>
          <a:xfrm>
            <a:off x="5089750" y="1371600"/>
            <a:ext cx="6076500" cy="93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Scrum team consists of three roles :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0" name="Google Shape;660;p3"/>
          <p:cNvSpPr/>
          <p:nvPr/>
        </p:nvSpPr>
        <p:spPr>
          <a:xfrm>
            <a:off x="6133624" y="3011427"/>
            <a:ext cx="4057650" cy="933450"/>
          </a:xfrm>
          <a:prstGeom prst="roundRect">
            <a:avLst>
              <a:gd name="adj" fmla="val 16667"/>
            </a:avLst>
          </a:prstGeom>
          <a:solidFill>
            <a:srgbClr val="006F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Scrum Master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3"/>
          <p:cNvSpPr/>
          <p:nvPr/>
        </p:nvSpPr>
        <p:spPr>
          <a:xfrm rot="2700000">
            <a:off x="5046274" y="2752253"/>
            <a:ext cx="1480312" cy="1451798"/>
          </a:xfrm>
          <a:prstGeom prst="roundRect">
            <a:avLst>
              <a:gd name="adj" fmla="val 16667"/>
            </a:avLst>
          </a:prstGeom>
          <a:solidFill>
            <a:srgbClr val="006F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2" name="Google Shape;66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8561" y="2810341"/>
            <a:ext cx="1089234" cy="1089234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3"/>
          <p:cNvSpPr/>
          <p:nvPr/>
        </p:nvSpPr>
        <p:spPr>
          <a:xfrm>
            <a:off x="6133624" y="4743323"/>
            <a:ext cx="4057650" cy="933450"/>
          </a:xfrm>
          <a:prstGeom prst="roundRect">
            <a:avLst>
              <a:gd name="adj" fmla="val 16667"/>
            </a:avLst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Product Owner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"/>
          <p:cNvSpPr/>
          <p:nvPr/>
        </p:nvSpPr>
        <p:spPr>
          <a:xfrm rot="2700000">
            <a:off x="9729415" y="4484150"/>
            <a:ext cx="1480312" cy="1451798"/>
          </a:xfrm>
          <a:prstGeom prst="roundRect">
            <a:avLst>
              <a:gd name="adj" fmla="val 16667"/>
            </a:avLst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5" name="Google Shape;66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77784" y="4537941"/>
            <a:ext cx="1063086" cy="1063086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"/>
          <p:cNvSpPr/>
          <p:nvPr/>
        </p:nvSpPr>
        <p:spPr>
          <a:xfrm>
            <a:off x="6133624" y="6434533"/>
            <a:ext cx="4057650" cy="933450"/>
          </a:xfrm>
          <a:prstGeom prst="roundRect">
            <a:avLst>
              <a:gd name="adj" fmla="val 16667"/>
            </a:avLst>
          </a:prstGeom>
          <a:solidFill>
            <a:srgbClr val="009F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 Team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"/>
          <p:cNvSpPr/>
          <p:nvPr/>
        </p:nvSpPr>
        <p:spPr>
          <a:xfrm rot="2700000">
            <a:off x="5046274" y="6175359"/>
            <a:ext cx="1480312" cy="1451798"/>
          </a:xfrm>
          <a:prstGeom prst="roundRect">
            <a:avLst>
              <a:gd name="adj" fmla="val 16667"/>
            </a:avLst>
          </a:prstGeom>
          <a:solidFill>
            <a:srgbClr val="009F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8" name="Google Shape;668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3279" y="6434713"/>
            <a:ext cx="906588" cy="906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7"/>
          <p:cNvSpPr txBox="1">
            <a:spLocks noGrp="1"/>
          </p:cNvSpPr>
          <p:nvPr>
            <p:ph type="body" idx="10"/>
          </p:nvPr>
        </p:nvSpPr>
        <p:spPr>
          <a:xfrm>
            <a:off x="653386" y="4114800"/>
            <a:ext cx="7835706" cy="914400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Planning Projects with Agile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Scrum Master</a:t>
            </a:r>
            <a:endParaRPr/>
          </a:p>
        </p:txBody>
      </p:sp>
      <p:sp>
        <p:nvSpPr>
          <p:cNvPr id="674" name="Google Shape;674;p54"/>
          <p:cNvSpPr/>
          <p:nvPr/>
        </p:nvSpPr>
        <p:spPr>
          <a:xfrm>
            <a:off x="6781801" y="816324"/>
            <a:ext cx="2704783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54"/>
          <p:cNvSpPr/>
          <p:nvPr/>
        </p:nvSpPr>
        <p:spPr>
          <a:xfrm>
            <a:off x="1403350" y="7136296"/>
            <a:ext cx="13449300" cy="1093304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Scrum masters may potentially play a bigger role inside an organization, assisting in the implementation of scrum principles.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6" name="Google Shape;676;p54"/>
          <p:cNvSpPr/>
          <p:nvPr/>
        </p:nvSpPr>
        <p:spPr>
          <a:xfrm>
            <a:off x="2463165" y="1371600"/>
            <a:ext cx="12506960" cy="16226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0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"/>
                  </a:ext>
                </a:extLst>
              </a:rPr>
              <a:t>A Scrum Master ensures that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a scrum team maintains scrum values that are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"/>
                  </a:ext>
                </a:extLst>
              </a:rPr>
              <a:t> achievable.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This implies that they keep the team on track, schedule and lead meetings, and help resolve any roadblocks.</a:t>
            </a:r>
          </a:p>
        </p:txBody>
      </p:sp>
      <p:sp>
        <p:nvSpPr>
          <p:cNvPr id="677" name="Google Shape;677;p54"/>
          <p:cNvSpPr/>
          <p:nvPr/>
        </p:nvSpPr>
        <p:spPr>
          <a:xfrm>
            <a:off x="1285875" y="1265414"/>
            <a:ext cx="1882026" cy="1877675"/>
          </a:xfrm>
          <a:prstGeom prst="flowChartOnlineStorage">
            <a:avLst/>
          </a:prstGeom>
          <a:solidFill>
            <a:srgbClr val="162E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8" name="Google Shape;67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8058" y="1512101"/>
            <a:ext cx="1384300" cy="13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3572" y="3368049"/>
            <a:ext cx="5408856" cy="3231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80EDD5-B16C-D454-9CC3-4E877E20FB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sym typeface="Open Sans"/>
              </a:rPr>
              <a:t>A </a:t>
            </a:r>
            <a:r>
              <a:rPr lang="en-US" dirty="0"/>
              <a:t>s</a:t>
            </a:r>
            <a:r>
              <a:rPr lang="en-US" dirty="0">
                <a:sym typeface="Open Sans"/>
              </a:rPr>
              <a:t>crum master will have the following responsibilities:</a:t>
            </a:r>
          </a:p>
          <a:p>
            <a:endParaRPr lang="en-IN" dirty="0"/>
          </a:p>
        </p:txBody>
      </p:sp>
      <p:sp>
        <p:nvSpPr>
          <p:cNvPr id="684" name="Google Shape;684;p55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/>
              <a:t>Scrum Master</a:t>
            </a:r>
          </a:p>
        </p:txBody>
      </p:sp>
      <p:sp>
        <p:nvSpPr>
          <p:cNvPr id="686" name="Google Shape;686;p55"/>
          <p:cNvSpPr/>
          <p:nvPr/>
        </p:nvSpPr>
        <p:spPr>
          <a:xfrm>
            <a:off x="6591300" y="816324"/>
            <a:ext cx="3081814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55"/>
          <p:cNvSpPr/>
          <p:nvPr/>
        </p:nvSpPr>
        <p:spPr>
          <a:xfrm>
            <a:off x="5191923" y="5771172"/>
            <a:ext cx="6216712" cy="834807"/>
          </a:xfrm>
          <a:prstGeom prst="homePlate">
            <a:avLst>
              <a:gd name="adj" fmla="val 50000"/>
            </a:avLst>
          </a:prstGeom>
          <a:solidFill>
            <a:srgbClr val="37858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42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4. Conduct daily Scrum meetings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8" name="Google Shape;688;p55"/>
          <p:cNvSpPr/>
          <p:nvPr/>
        </p:nvSpPr>
        <p:spPr>
          <a:xfrm>
            <a:off x="5191923" y="3420918"/>
            <a:ext cx="6216712" cy="834807"/>
          </a:xfrm>
          <a:prstGeom prst="homePlate">
            <a:avLst>
              <a:gd name="adj" fmla="val 50000"/>
            </a:avLst>
          </a:prstGeom>
          <a:solidFill>
            <a:srgbClr val="FF8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42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2. Organize sprint planning sessions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55"/>
          <p:cNvSpPr/>
          <p:nvPr/>
        </p:nvSpPr>
        <p:spPr>
          <a:xfrm>
            <a:off x="5191923" y="4596045"/>
            <a:ext cx="6216712" cy="834807"/>
          </a:xfrm>
          <a:prstGeom prst="homePlate">
            <a:avLst>
              <a:gd name="adj" fmla="val 50000"/>
            </a:avLst>
          </a:prstGeom>
          <a:solidFill>
            <a:srgbClr val="CF5C3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42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3. Conduct retrospective reviews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55"/>
          <p:cNvSpPr/>
          <p:nvPr/>
        </p:nvSpPr>
        <p:spPr>
          <a:xfrm>
            <a:off x="5191923" y="2245791"/>
            <a:ext cx="6216712" cy="834807"/>
          </a:xfrm>
          <a:prstGeom prst="homePlate">
            <a:avLst>
              <a:gd name="adj" fmla="val 50000"/>
            </a:avLst>
          </a:prstGeom>
          <a:solidFill>
            <a:srgbClr val="009F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42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AutoNum type="arabicPeriod"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"/>
                  </a:ext>
                </a:extLst>
              </a:rPr>
              <a:t>Get </a:t>
            </a: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rid of roadblocks to productivity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55"/>
          <p:cNvSpPr/>
          <p:nvPr/>
        </p:nvSpPr>
        <p:spPr>
          <a:xfrm>
            <a:off x="5191923" y="6946300"/>
            <a:ext cx="6216712" cy="834807"/>
          </a:xfrm>
          <a:prstGeom prst="homePlate">
            <a:avLst>
              <a:gd name="adj" fmla="val 50000"/>
            </a:avLst>
          </a:prstGeom>
          <a:solidFill>
            <a:srgbClr val="8296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42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5. Communicate with stakeholders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2" name="Google Shape;692;p55"/>
          <p:cNvSpPr/>
          <p:nvPr/>
        </p:nvSpPr>
        <p:spPr>
          <a:xfrm>
            <a:off x="4847366" y="2133107"/>
            <a:ext cx="344557" cy="1060174"/>
          </a:xfrm>
          <a:prstGeom prst="rect">
            <a:avLst/>
          </a:prstGeom>
          <a:solidFill>
            <a:srgbClr val="006F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55"/>
          <p:cNvSpPr/>
          <p:nvPr/>
        </p:nvSpPr>
        <p:spPr>
          <a:xfrm>
            <a:off x="4847366" y="3308234"/>
            <a:ext cx="344557" cy="1060174"/>
          </a:xfrm>
          <a:prstGeom prst="rect">
            <a:avLst/>
          </a:prstGeom>
          <a:solidFill>
            <a:srgbClr val="E637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55"/>
          <p:cNvSpPr/>
          <p:nvPr/>
        </p:nvSpPr>
        <p:spPr>
          <a:xfrm>
            <a:off x="4847366" y="4483361"/>
            <a:ext cx="344557" cy="1060174"/>
          </a:xfrm>
          <a:prstGeom prst="rect">
            <a:avLst/>
          </a:prstGeom>
          <a:solidFill>
            <a:srgbClr val="984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55"/>
          <p:cNvSpPr/>
          <p:nvPr/>
        </p:nvSpPr>
        <p:spPr>
          <a:xfrm>
            <a:off x="4847366" y="5658488"/>
            <a:ext cx="344557" cy="1060174"/>
          </a:xfrm>
          <a:prstGeom prst="rect">
            <a:avLst/>
          </a:prstGeom>
          <a:solidFill>
            <a:srgbClr val="255A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55"/>
          <p:cNvSpPr/>
          <p:nvPr/>
        </p:nvSpPr>
        <p:spPr>
          <a:xfrm>
            <a:off x="4847366" y="6833616"/>
            <a:ext cx="344557" cy="1060174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Product Owner</a:t>
            </a:r>
            <a:endParaRPr/>
          </a:p>
        </p:txBody>
      </p:sp>
      <p:sp>
        <p:nvSpPr>
          <p:cNvPr id="702" name="Google Shape;702;p56"/>
          <p:cNvSpPr/>
          <p:nvPr/>
        </p:nvSpPr>
        <p:spPr>
          <a:xfrm>
            <a:off x="6451600" y="816324"/>
            <a:ext cx="3357642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56"/>
          <p:cNvSpPr/>
          <p:nvPr/>
        </p:nvSpPr>
        <p:spPr>
          <a:xfrm>
            <a:off x="2500430" y="1371600"/>
            <a:ext cx="12506960" cy="135214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0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product owner ensures that the </a:t>
            </a: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crum team is aligned with the broader product goals to which they are contributing.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4" name="Google Shape;704;p56"/>
          <p:cNvSpPr/>
          <p:nvPr/>
        </p:nvSpPr>
        <p:spPr>
          <a:xfrm>
            <a:off x="1248611" y="1265414"/>
            <a:ext cx="1882026" cy="1564693"/>
          </a:xfrm>
          <a:prstGeom prst="flowChartOnlineStorage">
            <a:avLst/>
          </a:prstGeom>
          <a:solidFill>
            <a:srgbClr val="CF5C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05" name="Google Shape;705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4324" y="1509408"/>
            <a:ext cx="1076527" cy="1076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45345" y="3536006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8229" y="3536005"/>
            <a:ext cx="2438401" cy="243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94792" y="3441971"/>
            <a:ext cx="2626467" cy="2626467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56"/>
          <p:cNvSpPr/>
          <p:nvPr/>
        </p:nvSpPr>
        <p:spPr>
          <a:xfrm>
            <a:off x="2654589" y="6786665"/>
            <a:ext cx="10946822" cy="1091922"/>
          </a:xfrm>
          <a:prstGeom prst="roundRect">
            <a:avLst>
              <a:gd name="adj" fmla="val 16667"/>
            </a:avLst>
          </a:prstGeom>
          <a:solidFill>
            <a:srgbClr val="F0CD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They are aware of the product's business requirements, such as client expectations and market trends.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Product Owner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715" name="Google Shape;715;p57"/>
          <p:cNvSpPr/>
          <p:nvPr/>
        </p:nvSpPr>
        <p:spPr>
          <a:xfrm>
            <a:off x="6451600" y="816324"/>
            <a:ext cx="3357642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57"/>
          <p:cNvSpPr txBox="1"/>
          <p:nvPr/>
        </p:nvSpPr>
        <p:spPr>
          <a:xfrm>
            <a:off x="1270000" y="1371600"/>
            <a:ext cx="13716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following are the duties that product owners have: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57"/>
          <p:cNvSpPr/>
          <p:nvPr/>
        </p:nvSpPr>
        <p:spPr>
          <a:xfrm>
            <a:off x="3843462" y="2256950"/>
            <a:ext cx="9545700" cy="994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25400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Increasing value of the work 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8" name="Google Shape;718;p57"/>
          <p:cNvSpPr/>
          <p:nvPr/>
        </p:nvSpPr>
        <p:spPr>
          <a:xfrm>
            <a:off x="2823760" y="2068675"/>
            <a:ext cx="1443300" cy="13761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0872" y="2318889"/>
            <a:ext cx="869075" cy="86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57"/>
          <p:cNvSpPr/>
          <p:nvPr/>
        </p:nvSpPr>
        <p:spPr>
          <a:xfrm>
            <a:off x="3845376" y="3833981"/>
            <a:ext cx="9545700" cy="994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25400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Setting the team's product vision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1" name="Google Shape;721;p57"/>
          <p:cNvSpPr/>
          <p:nvPr/>
        </p:nvSpPr>
        <p:spPr>
          <a:xfrm>
            <a:off x="2823760" y="3629792"/>
            <a:ext cx="1443300" cy="13761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2" name="Google Shape;722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4922" y="3827367"/>
            <a:ext cx="980975" cy="9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57"/>
          <p:cNvSpPr/>
          <p:nvPr/>
        </p:nvSpPr>
        <p:spPr>
          <a:xfrm>
            <a:off x="3886540" y="5381869"/>
            <a:ext cx="9545700" cy="994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25400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Ensuring that the team is focused on meeting product requirements by communicating and assessing progress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4" name="Google Shape;724;p57"/>
          <p:cNvSpPr/>
          <p:nvPr/>
        </p:nvSpPr>
        <p:spPr>
          <a:xfrm>
            <a:off x="2823760" y="5190909"/>
            <a:ext cx="1443300" cy="13761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" name="Google Shape;725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54922" y="5381867"/>
            <a:ext cx="980975" cy="9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57"/>
          <p:cNvSpPr/>
          <p:nvPr/>
        </p:nvSpPr>
        <p:spPr>
          <a:xfrm>
            <a:off x="3886540" y="6942993"/>
            <a:ext cx="9545700" cy="994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25400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Contacting the external stakeholders and communicating their needs to the team 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7" name="Google Shape;727;p57"/>
          <p:cNvSpPr/>
          <p:nvPr/>
        </p:nvSpPr>
        <p:spPr>
          <a:xfrm>
            <a:off x="2823760" y="6752025"/>
            <a:ext cx="1443300" cy="13761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8" name="Google Shape;728;p5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10885" y="7005571"/>
            <a:ext cx="869075" cy="86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The Team</a:t>
            </a:r>
            <a:endParaRPr/>
          </a:p>
        </p:txBody>
      </p:sp>
      <p:sp>
        <p:nvSpPr>
          <p:cNvPr id="734" name="Google Shape;734;p58"/>
          <p:cNvSpPr/>
          <p:nvPr/>
        </p:nvSpPr>
        <p:spPr>
          <a:xfrm>
            <a:off x="7061200" y="816324"/>
            <a:ext cx="2151142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5" name="Google Shape;735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6629" y="4014007"/>
            <a:ext cx="3522742" cy="3522742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58"/>
          <p:cNvSpPr/>
          <p:nvPr/>
        </p:nvSpPr>
        <p:spPr>
          <a:xfrm>
            <a:off x="2580640" y="1607251"/>
            <a:ext cx="11327865" cy="135214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The team is cross-functional and self-organizing. 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"/>
                  </a:ext>
                </a:extLst>
              </a:rPr>
              <a:t>This 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implies that the team will include analysts, designers, developers, testers, and others as needed and appropriate for the project.</a:t>
            </a:r>
          </a:p>
        </p:txBody>
      </p:sp>
      <p:sp>
        <p:nvSpPr>
          <p:cNvPr id="737" name="Google Shape;737;p58"/>
          <p:cNvSpPr/>
          <p:nvPr/>
        </p:nvSpPr>
        <p:spPr>
          <a:xfrm>
            <a:off x="1168400" y="1501065"/>
            <a:ext cx="1882026" cy="1564693"/>
          </a:xfrm>
          <a:prstGeom prst="flowChartOnlineStorage">
            <a:avLst/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38" name="Google Shape;738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4261" y="1730133"/>
            <a:ext cx="1106379" cy="1106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The Team</a:t>
            </a:r>
            <a:endParaRPr/>
          </a:p>
        </p:txBody>
      </p:sp>
      <p:sp>
        <p:nvSpPr>
          <p:cNvPr id="744" name="Google Shape;744;p59"/>
          <p:cNvSpPr/>
          <p:nvPr/>
        </p:nvSpPr>
        <p:spPr>
          <a:xfrm>
            <a:off x="7061200" y="816324"/>
            <a:ext cx="2151142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59"/>
          <p:cNvSpPr/>
          <p:nvPr/>
        </p:nvSpPr>
        <p:spPr>
          <a:xfrm>
            <a:off x="1883291" y="1396047"/>
            <a:ext cx="12506960" cy="122164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Cross-functional teams have all the skills needed to complete the task without relying on anyone outside the team, saving time and effort.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6" name="Google Shape;746;p59"/>
          <p:cNvSpPr/>
          <p:nvPr/>
        </p:nvSpPr>
        <p:spPr>
          <a:xfrm>
            <a:off x="1883291" y="6777318"/>
            <a:ext cx="12506960" cy="970636"/>
          </a:xfrm>
          <a:prstGeom prst="roundRect">
            <a:avLst>
              <a:gd name="adj" fmla="val 16667"/>
            </a:avLst>
          </a:prstGeom>
          <a:solidFill>
            <a:srgbClr val="F4DB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The team concept in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crum is designed to enhance flexibility, innovation, and productivity.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47" name="Google Shape;74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9813" y="3096620"/>
            <a:ext cx="4916374" cy="3281550"/>
          </a:xfrm>
          <a:prstGeom prst="roundRect">
            <a:avLst>
              <a:gd name="adj" fmla="val 61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The Team</a:t>
            </a:r>
            <a:endParaRPr/>
          </a:p>
        </p:txBody>
      </p:sp>
      <p:sp>
        <p:nvSpPr>
          <p:cNvPr id="753" name="Google Shape;753;p60"/>
          <p:cNvSpPr/>
          <p:nvPr/>
        </p:nvSpPr>
        <p:spPr>
          <a:xfrm>
            <a:off x="7061200" y="816324"/>
            <a:ext cx="2151142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60"/>
          <p:cNvSpPr/>
          <p:nvPr/>
        </p:nvSpPr>
        <p:spPr>
          <a:xfrm>
            <a:off x="1883291" y="1156584"/>
            <a:ext cx="12507000" cy="68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 The </a:t>
            </a: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eam is tasked with the following: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5" name="Google Shape;755;p60"/>
          <p:cNvSpPr/>
          <p:nvPr/>
        </p:nvSpPr>
        <p:spPr>
          <a:xfrm>
            <a:off x="3493888" y="3610625"/>
            <a:ext cx="10756624" cy="969600"/>
          </a:xfrm>
          <a:prstGeom prst="roundRect">
            <a:avLst>
              <a:gd name="adj" fmla="val 16667"/>
            </a:avLst>
          </a:prstGeom>
          <a:solidFill>
            <a:srgbClr val="EFC88B"/>
          </a:solidFill>
          <a:ln w="25400" cap="flat" cmpd="sng">
            <a:solidFill>
              <a:srgbClr val="F7C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Contribute knowledge to the programming, design, or improvement of products</a:t>
            </a:r>
            <a:endParaRPr sz="22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6" name="Google Shape;756;p60"/>
          <p:cNvSpPr/>
          <p:nvPr/>
        </p:nvSpPr>
        <p:spPr>
          <a:xfrm>
            <a:off x="2005488" y="3500075"/>
            <a:ext cx="1659900" cy="119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E4B3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60"/>
          <p:cNvSpPr/>
          <p:nvPr/>
        </p:nvSpPr>
        <p:spPr>
          <a:xfrm>
            <a:off x="3493888" y="2101375"/>
            <a:ext cx="10756500" cy="969600"/>
          </a:xfrm>
          <a:prstGeom prst="roundRect">
            <a:avLst>
              <a:gd name="adj" fmla="val 16667"/>
            </a:avLst>
          </a:prstGeom>
          <a:solidFill>
            <a:srgbClr val="EFC88B"/>
          </a:solidFill>
          <a:ln w="25400" cap="flat" cmpd="sng">
            <a:solidFill>
              <a:srgbClr val="F7C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Support sprint planning and target setting</a:t>
            </a:r>
            <a:endParaRPr sz="22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8" name="Google Shape;758;p60"/>
          <p:cNvSpPr/>
          <p:nvPr/>
        </p:nvSpPr>
        <p:spPr>
          <a:xfrm>
            <a:off x="2005488" y="1990825"/>
            <a:ext cx="1659900" cy="119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E4B3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60"/>
          <p:cNvSpPr/>
          <p:nvPr/>
        </p:nvSpPr>
        <p:spPr>
          <a:xfrm>
            <a:off x="3493888" y="5268972"/>
            <a:ext cx="10756500" cy="969600"/>
          </a:xfrm>
          <a:prstGeom prst="roundRect">
            <a:avLst>
              <a:gd name="adj" fmla="val 16667"/>
            </a:avLst>
          </a:prstGeom>
          <a:solidFill>
            <a:srgbClr val="EFC88B"/>
          </a:solidFill>
          <a:ln w="25400" cap="flat" cmpd="sng">
            <a:solidFill>
              <a:srgbClr val="F7C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Determine the best development strategies using data</a:t>
            </a:r>
            <a:endParaRPr sz="22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0" name="Google Shape;760;p60"/>
          <p:cNvSpPr/>
          <p:nvPr/>
        </p:nvSpPr>
        <p:spPr>
          <a:xfrm>
            <a:off x="3493888" y="6927325"/>
            <a:ext cx="10756500" cy="969600"/>
          </a:xfrm>
          <a:prstGeom prst="roundRect">
            <a:avLst>
              <a:gd name="adj" fmla="val 16667"/>
            </a:avLst>
          </a:prstGeom>
          <a:solidFill>
            <a:srgbClr val="EFC88B"/>
          </a:solidFill>
          <a:ln w="25400" cap="flat" cmpd="sng">
            <a:solidFill>
              <a:srgbClr val="F7CA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Include testing products and prototypes, as well as other methods</a:t>
            </a:r>
            <a:endParaRPr sz="22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1" name="Google Shape;761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0838" y="2101375"/>
            <a:ext cx="969600" cy="9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50638" y="3656905"/>
            <a:ext cx="969600" cy="969600"/>
          </a:xfrm>
          <a:prstGeom prst="rect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63" name="Google Shape;763;p60"/>
          <p:cNvSpPr/>
          <p:nvPr/>
        </p:nvSpPr>
        <p:spPr>
          <a:xfrm>
            <a:off x="2005488" y="5126288"/>
            <a:ext cx="1659900" cy="119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E4B3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60"/>
          <p:cNvSpPr/>
          <p:nvPr/>
        </p:nvSpPr>
        <p:spPr>
          <a:xfrm>
            <a:off x="2005488" y="6816800"/>
            <a:ext cx="1659900" cy="119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E4B3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5" name="Google Shape;765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0638" y="5236843"/>
            <a:ext cx="969600" cy="96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66" name="Google Shape;766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50638" y="6927356"/>
            <a:ext cx="969600" cy="96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363badced1_0_8"/>
          <p:cNvSpPr txBox="1"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Scrum Practices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61"/>
          <p:cNvSpPr/>
          <p:nvPr/>
        </p:nvSpPr>
        <p:spPr>
          <a:xfrm>
            <a:off x="1371600" y="1371600"/>
            <a:ext cx="13716000" cy="1487359"/>
          </a:xfrm>
          <a:prstGeom prst="roundRect">
            <a:avLst>
              <a:gd name="adj" fmla="val 16667"/>
            </a:avLst>
          </a:prstGeom>
          <a:solidFill>
            <a:srgbClr val="D0DEEF"/>
          </a:solidFill>
          <a:ln w="25400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Whether it is a product owner, scrum master, or team member, there are some best practices that assist in increasing productivity and putting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1"/>
                  </a:ext>
                </a:extLst>
              </a:rPr>
              <a:t> 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the team on the path to the completion of any projects.</a:t>
            </a:r>
            <a:endParaRPr lang="en-US" sz="1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Scrum Practices</a:t>
            </a:r>
            <a:endParaRPr/>
          </a:p>
        </p:txBody>
      </p:sp>
      <p:sp>
        <p:nvSpPr>
          <p:cNvPr id="778" name="Google Shape;778;p61"/>
          <p:cNvSpPr/>
          <p:nvPr/>
        </p:nvSpPr>
        <p:spPr>
          <a:xfrm>
            <a:off x="6362700" y="816324"/>
            <a:ext cx="3534251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0951" y="3552885"/>
            <a:ext cx="29972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34500" y="3775135"/>
            <a:ext cx="2774950" cy="27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2a590d80af_1_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Scrum Practices</a:t>
            </a:r>
            <a:endParaRPr/>
          </a:p>
        </p:txBody>
      </p:sp>
      <p:sp>
        <p:nvSpPr>
          <p:cNvPr id="786" name="Google Shape;786;g12a590d80af_1_29"/>
          <p:cNvSpPr/>
          <p:nvPr/>
        </p:nvSpPr>
        <p:spPr>
          <a:xfrm>
            <a:off x="6362700" y="816324"/>
            <a:ext cx="3534300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g12a590d80af_1_29"/>
          <p:cNvSpPr/>
          <p:nvPr/>
        </p:nvSpPr>
        <p:spPr>
          <a:xfrm>
            <a:off x="5287250" y="1341950"/>
            <a:ext cx="5674200" cy="973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practices include three ways: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g12a590d80af_1_29"/>
          <p:cNvSpPr/>
          <p:nvPr/>
        </p:nvSpPr>
        <p:spPr>
          <a:xfrm>
            <a:off x="2223779" y="2645813"/>
            <a:ext cx="4259400" cy="973500"/>
          </a:xfrm>
          <a:prstGeom prst="roundRect">
            <a:avLst>
              <a:gd name="adj" fmla="val 16667"/>
            </a:avLst>
          </a:prstGeom>
          <a:solidFill>
            <a:srgbClr val="F9C795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Teamwork and meeting</a:t>
            </a:r>
            <a:endParaRPr sz="22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9" name="Google Shape;789;g12a590d80af_1_29"/>
          <p:cNvSpPr/>
          <p:nvPr/>
        </p:nvSpPr>
        <p:spPr>
          <a:xfrm>
            <a:off x="5998250" y="4204297"/>
            <a:ext cx="4259400" cy="973500"/>
          </a:xfrm>
          <a:prstGeom prst="roundRect">
            <a:avLst>
              <a:gd name="adj" fmla="val 16667"/>
            </a:avLst>
          </a:prstGeom>
          <a:solidFill>
            <a:srgbClr val="F9C795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Planning and estimation</a:t>
            </a:r>
            <a:endParaRPr sz="22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0" name="Google Shape;790;g12a590d80af_1_29"/>
          <p:cNvSpPr/>
          <p:nvPr/>
        </p:nvSpPr>
        <p:spPr>
          <a:xfrm>
            <a:off x="10020085" y="6050573"/>
            <a:ext cx="4259400" cy="973500"/>
          </a:xfrm>
          <a:prstGeom prst="roundRect">
            <a:avLst>
              <a:gd name="adj" fmla="val 16667"/>
            </a:avLst>
          </a:prstGeom>
          <a:solidFill>
            <a:srgbClr val="F9C795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Backlog management</a:t>
            </a:r>
            <a:endParaRPr sz="22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DEFC3B-3593-933F-BC3C-442490438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202124"/>
                </a:solidFill>
                <a:latin typeface="Open Sans"/>
                <a:ea typeface="Open Sans"/>
                <a:cs typeface="Open Sans"/>
                <a:sym typeface="Open Sans"/>
              </a:rPr>
              <a:t>A Day in the Life of a MERN Stack Developer</a:t>
            </a:r>
            <a:endParaRPr lang="en-IN" dirty="0"/>
          </a:p>
        </p:txBody>
      </p:sp>
      <p:sp>
        <p:nvSpPr>
          <p:cNvPr id="9" name="Brandline_LVC">
            <a:extLst>
              <a:ext uri="{FF2B5EF4-FFF2-40B4-BE49-F238E27FC236}">
                <a16:creationId xmlns:a16="http://schemas.microsoft.com/office/drawing/2014/main" id="{382A79DA-398D-C8E4-214C-FC9D6EE28137}"/>
              </a:ext>
            </a:extLst>
          </p:cNvPr>
          <p:cNvSpPr/>
          <p:nvPr/>
        </p:nvSpPr>
        <p:spPr>
          <a:xfrm>
            <a:off x="3276600" y="816324"/>
            <a:ext cx="9709626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Google Shape;509;g12fd50e1dff_0_250">
            <a:extLst>
              <a:ext uri="{FF2B5EF4-FFF2-40B4-BE49-F238E27FC236}">
                <a16:creationId xmlns:a16="http://schemas.microsoft.com/office/drawing/2014/main" id="{527C6151-97A1-BD0A-D852-77C204E7A6AF}"/>
              </a:ext>
            </a:extLst>
          </p:cNvPr>
          <p:cNvSpPr txBox="1">
            <a:spLocks/>
          </p:cNvSpPr>
          <p:nvPr/>
        </p:nvSpPr>
        <p:spPr>
          <a:xfrm>
            <a:off x="1453243" y="1808291"/>
            <a:ext cx="94053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  <a:buSzPts val="2800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John has decided to choose Agile methodology for his MERN stack projects. </a:t>
            </a:r>
          </a:p>
          <a:p>
            <a:pPr>
              <a:lnSpc>
                <a:spcPct val="115000"/>
              </a:lnSpc>
              <a:spcBef>
                <a:spcPts val="1000"/>
              </a:spcBef>
              <a:buSzPts val="2800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SzPts val="2800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complete his project, he must learn the Agile methodologies that comprise a series of frameworks and principles and focus on delivering quality and value to the client and building a great team that is flexible and cohesive.</a:t>
            </a:r>
          </a:p>
          <a:p>
            <a:pPr>
              <a:lnSpc>
                <a:spcPct val="115000"/>
              </a:lnSpc>
              <a:spcBef>
                <a:spcPts val="1000"/>
              </a:spcBef>
              <a:buSzPts val="2800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SzPts val="2800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achieve the above, he will learn a few concepts in this lesson that can help him to find a solution for the scenario.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 Teamwork and Meetings</a:t>
            </a:r>
            <a:endParaRPr dirty="0"/>
          </a:p>
        </p:txBody>
      </p:sp>
      <p:sp>
        <p:nvSpPr>
          <p:cNvPr id="799" name="Google Shape;799;p62"/>
          <p:cNvSpPr/>
          <p:nvPr/>
        </p:nvSpPr>
        <p:spPr>
          <a:xfrm>
            <a:off x="3752850" y="1441323"/>
            <a:ext cx="9221111" cy="1185833"/>
          </a:xfrm>
          <a:custGeom>
            <a:avLst/>
            <a:gdLst/>
            <a:ahLst/>
            <a:cxnLst/>
            <a:rect l="l" t="t" r="r" b="b"/>
            <a:pathLst>
              <a:path w="7826163" h="1185831" extrusionOk="0">
                <a:moveTo>
                  <a:pt x="7826163" y="1185830"/>
                </a:moveTo>
                <a:lnTo>
                  <a:pt x="592915" y="1185830"/>
                </a:lnTo>
                <a:lnTo>
                  <a:pt x="0" y="592915"/>
                </a:lnTo>
                <a:lnTo>
                  <a:pt x="592915" y="1"/>
                </a:lnTo>
                <a:lnTo>
                  <a:pt x="7826163" y="1"/>
                </a:lnTo>
                <a:lnTo>
                  <a:pt x="7826163" y="1185830"/>
                </a:lnTo>
                <a:close/>
              </a:path>
            </a:pathLst>
          </a:custGeom>
          <a:solidFill>
            <a:srgbClr val="F7C5A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819375" tIns="217150" rIns="405375" bIns="217150" anchor="ctr" anchorCtr="0">
            <a:noAutofit/>
          </a:bodyPr>
          <a:lstStyle/>
          <a:p>
            <a:pPr marL="3420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Create a product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acklog with the help of stakeholders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0" name="Google Shape;800;p62"/>
          <p:cNvSpPr/>
          <p:nvPr/>
        </p:nvSpPr>
        <p:spPr>
          <a:xfrm>
            <a:off x="2952750" y="1362797"/>
            <a:ext cx="1487943" cy="1392094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2"/>
          <p:cNvSpPr/>
          <p:nvPr/>
        </p:nvSpPr>
        <p:spPr>
          <a:xfrm>
            <a:off x="3752850" y="3150904"/>
            <a:ext cx="9221111" cy="1185833"/>
          </a:xfrm>
          <a:custGeom>
            <a:avLst/>
            <a:gdLst/>
            <a:ahLst/>
            <a:cxnLst/>
            <a:rect l="l" t="t" r="r" b="b"/>
            <a:pathLst>
              <a:path w="7826163" h="1185831" extrusionOk="0">
                <a:moveTo>
                  <a:pt x="7826163" y="1185830"/>
                </a:moveTo>
                <a:lnTo>
                  <a:pt x="592915" y="1185830"/>
                </a:lnTo>
                <a:lnTo>
                  <a:pt x="0" y="592915"/>
                </a:lnTo>
                <a:lnTo>
                  <a:pt x="592915" y="1"/>
                </a:lnTo>
                <a:lnTo>
                  <a:pt x="7826163" y="1"/>
                </a:lnTo>
                <a:lnTo>
                  <a:pt x="7826163" y="1185830"/>
                </a:lnTo>
                <a:close/>
              </a:path>
            </a:pathLst>
          </a:custGeom>
          <a:solidFill>
            <a:srgbClr val="F7C5A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819375" tIns="217150" rIns="405375" bIns="217150" anchor="ctr" anchorCtr="0">
            <a:noAutofit/>
          </a:bodyPr>
          <a:lstStyle/>
          <a:p>
            <a:pPr marL="3420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Include all stakeholders in scrum meetings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2" name="Google Shape;802;p62"/>
          <p:cNvSpPr/>
          <p:nvPr/>
        </p:nvSpPr>
        <p:spPr>
          <a:xfrm>
            <a:off x="2952750" y="3072378"/>
            <a:ext cx="1487943" cy="1392094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62"/>
          <p:cNvSpPr/>
          <p:nvPr/>
        </p:nvSpPr>
        <p:spPr>
          <a:xfrm>
            <a:off x="3752850" y="4818629"/>
            <a:ext cx="9221111" cy="1185833"/>
          </a:xfrm>
          <a:custGeom>
            <a:avLst/>
            <a:gdLst/>
            <a:ahLst/>
            <a:cxnLst/>
            <a:rect l="l" t="t" r="r" b="b"/>
            <a:pathLst>
              <a:path w="7826163" h="1185831" extrusionOk="0">
                <a:moveTo>
                  <a:pt x="7826163" y="1185830"/>
                </a:moveTo>
                <a:lnTo>
                  <a:pt x="592915" y="1185830"/>
                </a:lnTo>
                <a:lnTo>
                  <a:pt x="0" y="592915"/>
                </a:lnTo>
                <a:lnTo>
                  <a:pt x="592915" y="1"/>
                </a:lnTo>
                <a:lnTo>
                  <a:pt x="7826163" y="1"/>
                </a:lnTo>
                <a:lnTo>
                  <a:pt x="7826163" y="1185830"/>
                </a:lnTo>
                <a:close/>
              </a:path>
            </a:pathLst>
          </a:custGeom>
          <a:solidFill>
            <a:srgbClr val="F7C5A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819375" tIns="217150" rIns="405375" bIns="217150" anchor="ctr" anchorCtr="0">
            <a:noAutofit/>
          </a:bodyPr>
          <a:lstStyle/>
          <a:p>
            <a:pPr marL="3420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Avoid </a:t>
            </a: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2"/>
                  </a:ext>
                </a:extLst>
              </a:rPr>
              <a:t>reorganizing </a:t>
            </a: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teams</a:t>
            </a:r>
          </a:p>
        </p:txBody>
      </p:sp>
      <p:sp>
        <p:nvSpPr>
          <p:cNvPr id="804" name="Google Shape;804;p62"/>
          <p:cNvSpPr/>
          <p:nvPr/>
        </p:nvSpPr>
        <p:spPr>
          <a:xfrm>
            <a:off x="2952750" y="4740103"/>
            <a:ext cx="1487943" cy="1392094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62"/>
          <p:cNvSpPr/>
          <p:nvPr/>
        </p:nvSpPr>
        <p:spPr>
          <a:xfrm>
            <a:off x="3752850" y="6463879"/>
            <a:ext cx="9221111" cy="1185833"/>
          </a:xfrm>
          <a:custGeom>
            <a:avLst/>
            <a:gdLst/>
            <a:ahLst/>
            <a:cxnLst/>
            <a:rect l="l" t="t" r="r" b="b"/>
            <a:pathLst>
              <a:path w="7826163" h="1185831" extrusionOk="0">
                <a:moveTo>
                  <a:pt x="7826163" y="1185830"/>
                </a:moveTo>
                <a:lnTo>
                  <a:pt x="592915" y="1185830"/>
                </a:lnTo>
                <a:lnTo>
                  <a:pt x="0" y="592915"/>
                </a:lnTo>
                <a:lnTo>
                  <a:pt x="592915" y="1"/>
                </a:lnTo>
                <a:lnTo>
                  <a:pt x="7826163" y="1"/>
                </a:lnTo>
                <a:lnTo>
                  <a:pt x="7826163" y="1185830"/>
                </a:lnTo>
                <a:close/>
              </a:path>
            </a:pathLst>
          </a:custGeom>
          <a:solidFill>
            <a:srgbClr val="F7C5A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819375" tIns="217150" rIns="405375" bIns="217150" anchor="ctr" anchorCtr="0">
            <a:noAutofit/>
          </a:bodyPr>
          <a:lstStyle/>
          <a:p>
            <a:pPr marL="3420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Work on developing the team</a:t>
            </a:r>
            <a:endParaRPr sz="22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6" name="Google Shape;806;p62"/>
          <p:cNvSpPr/>
          <p:nvPr/>
        </p:nvSpPr>
        <p:spPr>
          <a:xfrm>
            <a:off x="2952750" y="6385353"/>
            <a:ext cx="1487943" cy="1392094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4B0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7" name="Google Shape;807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4121" y="1558811"/>
            <a:ext cx="965200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82714" y="3148804"/>
            <a:ext cx="1228014" cy="1228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47446" y="4866156"/>
            <a:ext cx="1098550" cy="10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6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22946" y="6576708"/>
            <a:ext cx="956375" cy="9563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Brandline_LVC">
            <a:extLst>
              <a:ext uri="{FF2B5EF4-FFF2-40B4-BE49-F238E27FC236}">
                <a16:creationId xmlns:a16="http://schemas.microsoft.com/office/drawing/2014/main" id="{8CE2EA27-CC02-F00C-CCDF-E15A8C42440D}"/>
              </a:ext>
            </a:extLst>
          </p:cNvPr>
          <p:cNvSpPr/>
          <p:nvPr/>
        </p:nvSpPr>
        <p:spPr>
          <a:xfrm>
            <a:off x="5346700" y="816324"/>
            <a:ext cx="5580142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363badced1_0_12"/>
          <p:cNvSpPr txBox="1"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Scrum Estimation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Estimates and Planning</a:t>
            </a:r>
            <a:endParaRPr dirty="0"/>
          </a:p>
        </p:txBody>
      </p:sp>
      <p:sp>
        <p:nvSpPr>
          <p:cNvPr id="822" name="Google Shape;822;p63"/>
          <p:cNvSpPr/>
          <p:nvPr/>
        </p:nvSpPr>
        <p:spPr>
          <a:xfrm>
            <a:off x="3752850" y="1435001"/>
            <a:ext cx="9221111" cy="1185833"/>
          </a:xfrm>
          <a:custGeom>
            <a:avLst/>
            <a:gdLst/>
            <a:ahLst/>
            <a:cxnLst/>
            <a:rect l="l" t="t" r="r" b="b"/>
            <a:pathLst>
              <a:path w="7826163" h="1185831" extrusionOk="0">
                <a:moveTo>
                  <a:pt x="7826163" y="1185830"/>
                </a:moveTo>
                <a:lnTo>
                  <a:pt x="592915" y="1185830"/>
                </a:lnTo>
                <a:lnTo>
                  <a:pt x="0" y="592915"/>
                </a:lnTo>
                <a:lnTo>
                  <a:pt x="592915" y="1"/>
                </a:lnTo>
                <a:lnTo>
                  <a:pt x="7826163" y="1"/>
                </a:lnTo>
                <a:lnTo>
                  <a:pt x="7826163" y="1185830"/>
                </a:lnTo>
                <a:close/>
              </a:path>
            </a:pathLst>
          </a:custGeom>
          <a:solidFill>
            <a:srgbClr val="009FB7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819375" tIns="217150" rIns="405375" bIns="217150" anchor="ctr" anchorCtr="0">
            <a:noAutofit/>
          </a:bodyPr>
          <a:lstStyle/>
          <a:p>
            <a:pPr marL="3420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Keep stakeholders informed during the estimation process</a:t>
            </a:r>
            <a:endParaRPr sz="22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3" name="Google Shape;823;p63"/>
          <p:cNvSpPr/>
          <p:nvPr/>
        </p:nvSpPr>
        <p:spPr>
          <a:xfrm>
            <a:off x="2952750" y="1362797"/>
            <a:ext cx="1487943" cy="1392094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9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63"/>
          <p:cNvSpPr/>
          <p:nvPr/>
        </p:nvSpPr>
        <p:spPr>
          <a:xfrm>
            <a:off x="3752850" y="3150904"/>
            <a:ext cx="9221111" cy="1185833"/>
          </a:xfrm>
          <a:custGeom>
            <a:avLst/>
            <a:gdLst/>
            <a:ahLst/>
            <a:cxnLst/>
            <a:rect l="l" t="t" r="r" b="b"/>
            <a:pathLst>
              <a:path w="7826163" h="1185831" extrusionOk="0">
                <a:moveTo>
                  <a:pt x="7826163" y="1185830"/>
                </a:moveTo>
                <a:lnTo>
                  <a:pt x="592915" y="1185830"/>
                </a:lnTo>
                <a:lnTo>
                  <a:pt x="0" y="592915"/>
                </a:lnTo>
                <a:lnTo>
                  <a:pt x="592915" y="1"/>
                </a:lnTo>
                <a:lnTo>
                  <a:pt x="7826163" y="1"/>
                </a:lnTo>
                <a:lnTo>
                  <a:pt x="7826163" y="1185830"/>
                </a:lnTo>
                <a:close/>
              </a:path>
            </a:pathLst>
          </a:custGeom>
          <a:solidFill>
            <a:srgbClr val="009FB7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819375" tIns="217150" rIns="405375" bIns="217150" anchor="ctr" anchorCtr="0">
            <a:noAutofit/>
          </a:bodyPr>
          <a:lstStyle/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Plan a new sprint only when the queue has enough items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3"/>
          <p:cNvSpPr/>
          <p:nvPr/>
        </p:nvSpPr>
        <p:spPr>
          <a:xfrm>
            <a:off x="2952750" y="3072378"/>
            <a:ext cx="1487943" cy="1392094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9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63"/>
          <p:cNvSpPr/>
          <p:nvPr/>
        </p:nvSpPr>
        <p:spPr>
          <a:xfrm>
            <a:off x="3752850" y="4818629"/>
            <a:ext cx="9221111" cy="1185833"/>
          </a:xfrm>
          <a:custGeom>
            <a:avLst/>
            <a:gdLst/>
            <a:ahLst/>
            <a:cxnLst/>
            <a:rect l="l" t="t" r="r" b="b"/>
            <a:pathLst>
              <a:path w="7826163" h="1185831" extrusionOk="0">
                <a:moveTo>
                  <a:pt x="7826163" y="1185830"/>
                </a:moveTo>
                <a:lnTo>
                  <a:pt x="592915" y="1185830"/>
                </a:lnTo>
                <a:lnTo>
                  <a:pt x="0" y="592915"/>
                </a:lnTo>
                <a:lnTo>
                  <a:pt x="592915" y="1"/>
                </a:lnTo>
                <a:lnTo>
                  <a:pt x="7826163" y="1"/>
                </a:lnTo>
                <a:lnTo>
                  <a:pt x="7826163" y="1185830"/>
                </a:lnTo>
                <a:close/>
              </a:path>
            </a:pathLst>
          </a:custGeom>
          <a:solidFill>
            <a:srgbClr val="009FB7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819375" tIns="217150" rIns="405375" bIns="217150" anchor="ctr" anchorCtr="0">
            <a:noAutofit/>
          </a:bodyPr>
          <a:lstStyle/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Define the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3"/>
          <p:cNvSpPr/>
          <p:nvPr/>
        </p:nvSpPr>
        <p:spPr>
          <a:xfrm>
            <a:off x="2952750" y="4740103"/>
            <a:ext cx="1487943" cy="1392094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9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63"/>
          <p:cNvSpPr/>
          <p:nvPr/>
        </p:nvSpPr>
        <p:spPr>
          <a:xfrm>
            <a:off x="3752850" y="6463879"/>
            <a:ext cx="9221111" cy="1185833"/>
          </a:xfrm>
          <a:custGeom>
            <a:avLst/>
            <a:gdLst/>
            <a:ahLst/>
            <a:cxnLst/>
            <a:rect l="l" t="t" r="r" b="b"/>
            <a:pathLst>
              <a:path w="7826163" h="1185831" extrusionOk="0">
                <a:moveTo>
                  <a:pt x="7826163" y="1185830"/>
                </a:moveTo>
                <a:lnTo>
                  <a:pt x="592915" y="1185830"/>
                </a:lnTo>
                <a:lnTo>
                  <a:pt x="0" y="592915"/>
                </a:lnTo>
                <a:lnTo>
                  <a:pt x="592915" y="1"/>
                </a:lnTo>
                <a:lnTo>
                  <a:pt x="7826163" y="1"/>
                </a:lnTo>
                <a:lnTo>
                  <a:pt x="7826163" y="1185830"/>
                </a:lnTo>
                <a:close/>
              </a:path>
            </a:pathLst>
          </a:custGeom>
          <a:solidFill>
            <a:srgbClr val="009FB7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819375" tIns="217150" rIns="405375" bIns="217150" anchor="ctr" anchorCtr="0">
            <a:noAutofit/>
          </a:bodyPr>
          <a:lstStyle/>
          <a:p>
            <a:pPr marL="3420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Schedule daily risk mitigation plan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9" name="Google Shape;829;p63"/>
          <p:cNvSpPr/>
          <p:nvPr/>
        </p:nvSpPr>
        <p:spPr>
          <a:xfrm>
            <a:off x="2952750" y="6385353"/>
            <a:ext cx="1487943" cy="1392094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9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0" name="Google Shape;830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2714" y="1481530"/>
            <a:ext cx="1228014" cy="1228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3780" y="3277618"/>
            <a:ext cx="1045882" cy="1045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93752" y="4946364"/>
            <a:ext cx="1005938" cy="100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51474" y="6637022"/>
            <a:ext cx="890494" cy="8887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Brandline_LVC">
            <a:extLst>
              <a:ext uri="{FF2B5EF4-FFF2-40B4-BE49-F238E27FC236}">
                <a16:creationId xmlns:a16="http://schemas.microsoft.com/office/drawing/2014/main" id="{CE3F010D-60A2-5FB4-15C8-75E01F80B4C9}"/>
              </a:ext>
            </a:extLst>
          </p:cNvPr>
          <p:cNvSpPr/>
          <p:nvPr/>
        </p:nvSpPr>
        <p:spPr>
          <a:xfrm>
            <a:off x="5537200" y="816324"/>
            <a:ext cx="5191205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4"/>
          <p:cNvSpPr txBox="1">
            <a:spLocks noGrp="1"/>
          </p:cNvSpPr>
          <p:nvPr>
            <p:ph type="title"/>
          </p:nvPr>
        </p:nvSpPr>
        <p:spPr>
          <a:xfrm>
            <a:off x="-10160" y="205494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Backlog management</a:t>
            </a:r>
            <a:endParaRPr dirty="0"/>
          </a:p>
        </p:txBody>
      </p:sp>
      <p:sp>
        <p:nvSpPr>
          <p:cNvPr id="839" name="Google Shape;839;p64"/>
          <p:cNvSpPr/>
          <p:nvPr/>
        </p:nvSpPr>
        <p:spPr>
          <a:xfrm>
            <a:off x="3790950" y="2351538"/>
            <a:ext cx="9221111" cy="1185833"/>
          </a:xfrm>
          <a:custGeom>
            <a:avLst/>
            <a:gdLst/>
            <a:ahLst/>
            <a:cxnLst/>
            <a:rect l="l" t="t" r="r" b="b"/>
            <a:pathLst>
              <a:path w="7826163" h="1185831" extrusionOk="0">
                <a:moveTo>
                  <a:pt x="7826163" y="1185830"/>
                </a:moveTo>
                <a:lnTo>
                  <a:pt x="592915" y="1185830"/>
                </a:lnTo>
                <a:lnTo>
                  <a:pt x="0" y="592915"/>
                </a:lnTo>
                <a:lnTo>
                  <a:pt x="592915" y="1"/>
                </a:lnTo>
                <a:lnTo>
                  <a:pt x="7826163" y="1"/>
                </a:lnTo>
                <a:lnTo>
                  <a:pt x="7826163" y="1185830"/>
                </a:lnTo>
                <a:close/>
              </a:path>
            </a:pathLst>
          </a:custGeom>
          <a:solidFill>
            <a:srgbClr val="11915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819375" tIns="217150" rIns="405375" bIns="217150" anchor="ctr" anchorCtr="0">
            <a:noAutofit/>
          </a:bodyPr>
          <a:lstStyle/>
          <a:p>
            <a:pPr marL="3420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Keep the sprint and product backlogs distinct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0" name="Google Shape;840;p64"/>
          <p:cNvSpPr/>
          <p:nvPr/>
        </p:nvSpPr>
        <p:spPr>
          <a:xfrm>
            <a:off x="2990850" y="2220047"/>
            <a:ext cx="1487943" cy="1392094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1191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64"/>
          <p:cNvSpPr/>
          <p:nvPr/>
        </p:nvSpPr>
        <p:spPr>
          <a:xfrm>
            <a:off x="3790950" y="4008154"/>
            <a:ext cx="9221111" cy="1185833"/>
          </a:xfrm>
          <a:custGeom>
            <a:avLst/>
            <a:gdLst/>
            <a:ahLst/>
            <a:cxnLst/>
            <a:rect l="l" t="t" r="r" b="b"/>
            <a:pathLst>
              <a:path w="7826163" h="1185831" extrusionOk="0">
                <a:moveTo>
                  <a:pt x="7826163" y="1185830"/>
                </a:moveTo>
                <a:lnTo>
                  <a:pt x="592915" y="1185830"/>
                </a:lnTo>
                <a:lnTo>
                  <a:pt x="0" y="592915"/>
                </a:lnTo>
                <a:lnTo>
                  <a:pt x="592915" y="1"/>
                </a:lnTo>
                <a:lnTo>
                  <a:pt x="7826163" y="1"/>
                </a:lnTo>
                <a:lnTo>
                  <a:pt x="7826163" y="1185830"/>
                </a:lnTo>
                <a:close/>
              </a:path>
            </a:pathLst>
          </a:custGeom>
          <a:solidFill>
            <a:srgbClr val="11915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819375" tIns="217150" rIns="405375" bIns="217150" anchor="ctr" anchorCtr="0">
            <a:noAutofit/>
          </a:bodyPr>
          <a:lstStyle/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Use approaches for task prioritization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64"/>
          <p:cNvSpPr/>
          <p:nvPr/>
        </p:nvSpPr>
        <p:spPr>
          <a:xfrm>
            <a:off x="2990850" y="3929628"/>
            <a:ext cx="1487943" cy="1392094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1191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64"/>
          <p:cNvSpPr/>
          <p:nvPr/>
        </p:nvSpPr>
        <p:spPr>
          <a:xfrm>
            <a:off x="3790950" y="5675879"/>
            <a:ext cx="9221111" cy="1185833"/>
          </a:xfrm>
          <a:custGeom>
            <a:avLst/>
            <a:gdLst/>
            <a:ahLst/>
            <a:cxnLst/>
            <a:rect l="l" t="t" r="r" b="b"/>
            <a:pathLst>
              <a:path w="7826163" h="1185831" extrusionOk="0">
                <a:moveTo>
                  <a:pt x="7826163" y="1185830"/>
                </a:moveTo>
                <a:lnTo>
                  <a:pt x="592915" y="1185830"/>
                </a:lnTo>
                <a:lnTo>
                  <a:pt x="0" y="592915"/>
                </a:lnTo>
                <a:lnTo>
                  <a:pt x="592915" y="1"/>
                </a:lnTo>
                <a:lnTo>
                  <a:pt x="7826163" y="1"/>
                </a:lnTo>
                <a:lnTo>
                  <a:pt x="7826163" y="1185830"/>
                </a:lnTo>
                <a:close/>
              </a:path>
            </a:pathLst>
          </a:custGeom>
          <a:solidFill>
            <a:srgbClr val="11915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819375" tIns="217150" rIns="405375" bIns="217150" anchor="ctr" anchorCtr="0">
            <a:noAutofit/>
          </a:bodyPr>
          <a:lstStyle/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Work with a scrum board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64"/>
          <p:cNvSpPr/>
          <p:nvPr/>
        </p:nvSpPr>
        <p:spPr>
          <a:xfrm>
            <a:off x="2990850" y="5597353"/>
            <a:ext cx="1487943" cy="1392094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1191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5" name="Google Shape;845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0814" y="2338780"/>
            <a:ext cx="1228014" cy="1228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11880" y="4134868"/>
            <a:ext cx="1045882" cy="1045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1852" y="5803614"/>
            <a:ext cx="1005938" cy="10059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Brandline_LVC">
            <a:extLst>
              <a:ext uri="{FF2B5EF4-FFF2-40B4-BE49-F238E27FC236}">
                <a16:creationId xmlns:a16="http://schemas.microsoft.com/office/drawing/2014/main" id="{8B77E67B-BE49-4DBC-DBA6-62D59A6CF141}"/>
              </a:ext>
            </a:extLst>
          </p:cNvPr>
          <p:cNvSpPr/>
          <p:nvPr/>
        </p:nvSpPr>
        <p:spPr>
          <a:xfrm>
            <a:off x="5727700" y="813276"/>
            <a:ext cx="4810205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65"/>
          <p:cNvSpPr/>
          <p:nvPr/>
        </p:nvSpPr>
        <p:spPr>
          <a:xfrm>
            <a:off x="1485773" y="1371600"/>
            <a:ext cx="13296900" cy="1257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25400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472182-A6E4-382E-FA54-8D0984780FF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733176" y="1548362"/>
            <a:ext cx="12802095" cy="903776"/>
          </a:xfrm>
        </p:spPr>
        <p:txBody>
          <a:bodyPr/>
          <a:lstStyle/>
          <a:p>
            <a:r>
              <a:rPr lang="en-US" sz="2200" dirty="0">
                <a:latin typeface="Open Sans"/>
                <a:ea typeface="Open Sans"/>
                <a:cs typeface="Open Sans"/>
                <a:sym typeface="Open Sans"/>
              </a:rPr>
              <a:t>Scrum estimates the difficulty of each user story. A specific scale is employed to evaluate the degree of difficulty.</a:t>
            </a:r>
            <a:endParaRPr lang="en-US" dirty="0"/>
          </a:p>
          <a:p>
            <a:endParaRPr lang="en-IN" dirty="0"/>
          </a:p>
        </p:txBody>
      </p:sp>
      <p:sp>
        <p:nvSpPr>
          <p:cNvPr id="854" name="Google Shape;854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Scrum Estimation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856" name="Google Shape;856;p65"/>
          <p:cNvSpPr/>
          <p:nvPr/>
        </p:nvSpPr>
        <p:spPr>
          <a:xfrm>
            <a:off x="6172200" y="816324"/>
            <a:ext cx="3913267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7" name="Google Shape;85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7272" y="3604732"/>
            <a:ext cx="9741456" cy="4094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Scrum Estimation</a:t>
            </a:r>
            <a:endParaRPr/>
          </a:p>
        </p:txBody>
      </p:sp>
      <p:sp>
        <p:nvSpPr>
          <p:cNvPr id="863" name="Google Shape;863;p4"/>
          <p:cNvSpPr/>
          <p:nvPr/>
        </p:nvSpPr>
        <p:spPr>
          <a:xfrm>
            <a:off x="6172200" y="816324"/>
            <a:ext cx="3913267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4"/>
          <p:cNvSpPr/>
          <p:nvPr/>
        </p:nvSpPr>
        <p:spPr>
          <a:xfrm>
            <a:off x="1676400" y="1371600"/>
            <a:ext cx="13163550" cy="97155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scrum e</a:t>
            </a: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stimation, a variety of scales are employed. Some examples are as follows: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5" name="Google Shape;865;p4"/>
          <p:cNvSpPr/>
          <p:nvPr/>
        </p:nvSpPr>
        <p:spPr>
          <a:xfrm>
            <a:off x="5814931" y="2569028"/>
            <a:ext cx="5031467" cy="810656"/>
          </a:xfrm>
          <a:custGeom>
            <a:avLst/>
            <a:gdLst/>
            <a:ahLst/>
            <a:cxnLst/>
            <a:rect l="l" t="t" r="r" b="b"/>
            <a:pathLst>
              <a:path w="7206826" h="1164669" extrusionOk="0">
                <a:moveTo>
                  <a:pt x="7206826" y="1164668"/>
                </a:moveTo>
                <a:lnTo>
                  <a:pt x="582334" y="1164668"/>
                </a:lnTo>
                <a:lnTo>
                  <a:pt x="0" y="582334"/>
                </a:lnTo>
                <a:lnTo>
                  <a:pt x="582334" y="1"/>
                </a:lnTo>
                <a:lnTo>
                  <a:pt x="7206826" y="1"/>
                </a:lnTo>
                <a:lnTo>
                  <a:pt x="7206826" y="1164668"/>
                </a:lnTo>
                <a:close/>
              </a:path>
            </a:pathLst>
          </a:custGeom>
          <a:solidFill>
            <a:srgbClr val="E18D47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4750" tIns="213350" rIns="398250" bIns="21335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Planning Poker</a:t>
            </a:r>
            <a:endParaRPr dirty="0"/>
          </a:p>
        </p:txBody>
      </p:sp>
      <p:sp>
        <p:nvSpPr>
          <p:cNvPr id="866" name="Google Shape;866;p4"/>
          <p:cNvSpPr/>
          <p:nvPr/>
        </p:nvSpPr>
        <p:spPr>
          <a:xfrm>
            <a:off x="5409603" y="2569029"/>
            <a:ext cx="810654" cy="810654"/>
          </a:xfrm>
          <a:prstGeom prst="ellipse">
            <a:avLst/>
          </a:prstGeom>
          <a:solidFill>
            <a:srgbClr val="E18D47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7" name="Google Shape;867;p4"/>
          <p:cNvSpPr/>
          <p:nvPr/>
        </p:nvSpPr>
        <p:spPr>
          <a:xfrm>
            <a:off x="5814931" y="3621670"/>
            <a:ext cx="5031467" cy="810655"/>
          </a:xfrm>
          <a:custGeom>
            <a:avLst/>
            <a:gdLst/>
            <a:ahLst/>
            <a:cxnLst/>
            <a:rect l="l" t="t" r="r" b="b"/>
            <a:pathLst>
              <a:path w="7206826" h="1164669" extrusionOk="0">
                <a:moveTo>
                  <a:pt x="7206826" y="1164668"/>
                </a:moveTo>
                <a:lnTo>
                  <a:pt x="582334" y="1164668"/>
                </a:lnTo>
                <a:lnTo>
                  <a:pt x="0" y="582334"/>
                </a:lnTo>
                <a:lnTo>
                  <a:pt x="582334" y="1"/>
                </a:lnTo>
                <a:lnTo>
                  <a:pt x="7206826" y="1"/>
                </a:lnTo>
                <a:lnTo>
                  <a:pt x="7206826" y="1164668"/>
                </a:lnTo>
                <a:close/>
              </a:path>
            </a:pathLst>
          </a:custGeom>
          <a:solidFill>
            <a:srgbClr val="37858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4750" tIns="213350" rIns="398250" bIns="21335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T-Shirt Sizes</a:t>
            </a:r>
            <a:endParaRPr/>
          </a:p>
        </p:txBody>
      </p:sp>
      <p:sp>
        <p:nvSpPr>
          <p:cNvPr id="868" name="Google Shape;868;p4"/>
          <p:cNvSpPr/>
          <p:nvPr/>
        </p:nvSpPr>
        <p:spPr>
          <a:xfrm>
            <a:off x="5409603" y="3621670"/>
            <a:ext cx="810654" cy="810654"/>
          </a:xfrm>
          <a:prstGeom prst="ellipse">
            <a:avLst/>
          </a:prstGeom>
          <a:solidFill>
            <a:srgbClr val="37858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9" name="Google Shape;869;p4"/>
          <p:cNvSpPr/>
          <p:nvPr/>
        </p:nvSpPr>
        <p:spPr>
          <a:xfrm>
            <a:off x="5814931" y="4674310"/>
            <a:ext cx="5031467" cy="810654"/>
          </a:xfrm>
          <a:custGeom>
            <a:avLst/>
            <a:gdLst/>
            <a:ahLst/>
            <a:cxnLst/>
            <a:rect l="l" t="t" r="r" b="b"/>
            <a:pathLst>
              <a:path w="7206826" h="1164669" extrusionOk="0">
                <a:moveTo>
                  <a:pt x="7206826" y="1164668"/>
                </a:moveTo>
                <a:lnTo>
                  <a:pt x="582334" y="1164668"/>
                </a:lnTo>
                <a:lnTo>
                  <a:pt x="0" y="582334"/>
                </a:lnTo>
                <a:lnTo>
                  <a:pt x="582334" y="1"/>
                </a:lnTo>
                <a:lnTo>
                  <a:pt x="7206826" y="1"/>
                </a:lnTo>
                <a:lnTo>
                  <a:pt x="7206826" y="1164668"/>
                </a:lnTo>
                <a:close/>
              </a:path>
            </a:pathLst>
          </a:custGeom>
          <a:solidFill>
            <a:srgbClr val="839788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4750" tIns="213350" rIns="398250" bIns="21335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Large or Uncertain or Small</a:t>
            </a:r>
            <a:endParaRPr/>
          </a:p>
        </p:txBody>
      </p:sp>
      <p:sp>
        <p:nvSpPr>
          <p:cNvPr id="870" name="Google Shape;870;p4"/>
          <p:cNvSpPr/>
          <p:nvPr/>
        </p:nvSpPr>
        <p:spPr>
          <a:xfrm>
            <a:off x="5409603" y="4674310"/>
            <a:ext cx="810654" cy="810654"/>
          </a:xfrm>
          <a:prstGeom prst="ellipse">
            <a:avLst/>
          </a:prstGeom>
          <a:solidFill>
            <a:srgbClr val="839788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1" name="Google Shape;871;p4"/>
          <p:cNvSpPr/>
          <p:nvPr/>
        </p:nvSpPr>
        <p:spPr>
          <a:xfrm>
            <a:off x="5814931" y="5726951"/>
            <a:ext cx="5031467" cy="810655"/>
          </a:xfrm>
          <a:custGeom>
            <a:avLst/>
            <a:gdLst/>
            <a:ahLst/>
            <a:cxnLst/>
            <a:rect l="l" t="t" r="r" b="b"/>
            <a:pathLst>
              <a:path w="7206826" h="1164669" extrusionOk="0">
                <a:moveTo>
                  <a:pt x="7206826" y="1164668"/>
                </a:moveTo>
                <a:lnTo>
                  <a:pt x="582334" y="1164668"/>
                </a:lnTo>
                <a:lnTo>
                  <a:pt x="0" y="582334"/>
                </a:lnTo>
                <a:lnTo>
                  <a:pt x="582334" y="1"/>
                </a:lnTo>
                <a:lnTo>
                  <a:pt x="7206826" y="1"/>
                </a:lnTo>
                <a:lnTo>
                  <a:pt x="7206826" y="1164668"/>
                </a:lnTo>
                <a:close/>
              </a:path>
            </a:pathLst>
          </a:custGeom>
          <a:solidFill>
            <a:srgbClr val="009FB7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4750" tIns="213350" rIns="398250" bIns="21335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 Bucket System</a:t>
            </a:r>
            <a:endParaRPr/>
          </a:p>
        </p:txBody>
      </p:sp>
      <p:sp>
        <p:nvSpPr>
          <p:cNvPr id="872" name="Google Shape;872;p4"/>
          <p:cNvSpPr/>
          <p:nvPr/>
        </p:nvSpPr>
        <p:spPr>
          <a:xfrm>
            <a:off x="5409603" y="5726951"/>
            <a:ext cx="810654" cy="810654"/>
          </a:xfrm>
          <a:prstGeom prst="ellipse">
            <a:avLst/>
          </a:prstGeom>
          <a:solidFill>
            <a:srgbClr val="009FB7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3" name="Google Shape;873;p4"/>
          <p:cNvSpPr/>
          <p:nvPr/>
        </p:nvSpPr>
        <p:spPr>
          <a:xfrm>
            <a:off x="5814931" y="6779592"/>
            <a:ext cx="5031467" cy="810655"/>
          </a:xfrm>
          <a:custGeom>
            <a:avLst/>
            <a:gdLst/>
            <a:ahLst/>
            <a:cxnLst/>
            <a:rect l="l" t="t" r="r" b="b"/>
            <a:pathLst>
              <a:path w="7206826" h="1164669" extrusionOk="0">
                <a:moveTo>
                  <a:pt x="7206826" y="1164668"/>
                </a:moveTo>
                <a:lnTo>
                  <a:pt x="582334" y="1164668"/>
                </a:lnTo>
                <a:lnTo>
                  <a:pt x="0" y="582334"/>
                </a:lnTo>
                <a:lnTo>
                  <a:pt x="582334" y="1"/>
                </a:lnTo>
                <a:lnTo>
                  <a:pt x="7206826" y="1"/>
                </a:lnTo>
                <a:lnTo>
                  <a:pt x="7206826" y="1164668"/>
                </a:lnTo>
                <a:close/>
              </a:path>
            </a:pathLst>
          </a:custGeom>
          <a:solidFill>
            <a:srgbClr val="E7AD4F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4750" tIns="213350" rIns="398250" bIns="21335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Dot Voting</a:t>
            </a:r>
            <a:endParaRPr/>
          </a:p>
        </p:txBody>
      </p:sp>
      <p:sp>
        <p:nvSpPr>
          <p:cNvPr id="874" name="Google Shape;874;p4"/>
          <p:cNvSpPr/>
          <p:nvPr/>
        </p:nvSpPr>
        <p:spPr>
          <a:xfrm>
            <a:off x="5409603" y="6779593"/>
            <a:ext cx="810654" cy="810654"/>
          </a:xfrm>
          <a:prstGeom prst="ellipse">
            <a:avLst/>
          </a:prstGeom>
          <a:solidFill>
            <a:srgbClr val="E7AD4F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5" name="Google Shape;875;p4"/>
          <p:cNvSpPr/>
          <p:nvPr/>
        </p:nvSpPr>
        <p:spPr>
          <a:xfrm>
            <a:off x="5488588" y="2783856"/>
            <a:ext cx="65268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876" name="Google Shape;876;p4"/>
          <p:cNvSpPr/>
          <p:nvPr/>
        </p:nvSpPr>
        <p:spPr>
          <a:xfrm>
            <a:off x="5488588" y="3836497"/>
            <a:ext cx="65268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877" name="Google Shape;877;p4"/>
          <p:cNvSpPr/>
          <p:nvPr/>
        </p:nvSpPr>
        <p:spPr>
          <a:xfrm>
            <a:off x="5488588" y="4889137"/>
            <a:ext cx="65268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878" name="Google Shape;878;p4"/>
          <p:cNvSpPr/>
          <p:nvPr/>
        </p:nvSpPr>
        <p:spPr>
          <a:xfrm>
            <a:off x="5488588" y="5941778"/>
            <a:ext cx="65268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879" name="Google Shape;879;p4"/>
          <p:cNvSpPr/>
          <p:nvPr/>
        </p:nvSpPr>
        <p:spPr>
          <a:xfrm>
            <a:off x="5488588" y="6994419"/>
            <a:ext cx="65268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Product Backlog</a:t>
            </a:r>
          </a:p>
        </p:txBody>
      </p:sp>
      <p:pic>
        <p:nvPicPr>
          <p:cNvPr id="626" name="Google Shape;62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2170921"/>
            <a:ext cx="13109316" cy="343930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627" name="Google Shape;627;p8"/>
          <p:cNvSpPr txBox="1"/>
          <p:nvPr/>
        </p:nvSpPr>
        <p:spPr>
          <a:xfrm>
            <a:off x="3772871" y="1434914"/>
            <a:ext cx="922387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Product backlog is an ordered list of tasks to be done in the product.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8" name="Google Shape;628;p8"/>
          <p:cNvSpPr/>
          <p:nvPr/>
        </p:nvSpPr>
        <p:spPr>
          <a:xfrm>
            <a:off x="4193916" y="3931195"/>
            <a:ext cx="10668000" cy="12573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8"/>
          <p:cNvSpPr/>
          <p:nvPr/>
        </p:nvSpPr>
        <p:spPr>
          <a:xfrm>
            <a:off x="13358188" y="5345099"/>
            <a:ext cx="171450" cy="41383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404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8"/>
          <p:cNvSpPr txBox="1"/>
          <p:nvPr/>
        </p:nvSpPr>
        <p:spPr>
          <a:xfrm>
            <a:off x="12287970" y="5773196"/>
            <a:ext cx="253292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Product Backlog</a:t>
            </a:r>
            <a:endParaRPr/>
          </a:p>
        </p:txBody>
      </p:sp>
      <p:sp>
        <p:nvSpPr>
          <p:cNvPr id="631" name="Google Shape;631;p8"/>
          <p:cNvSpPr/>
          <p:nvPr/>
        </p:nvSpPr>
        <p:spPr>
          <a:xfrm>
            <a:off x="10480416" y="6336277"/>
            <a:ext cx="4381500" cy="2119032"/>
          </a:xfrm>
          <a:prstGeom prst="flowChartMultidocument">
            <a:avLst/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8"/>
          <p:cNvSpPr txBox="1"/>
          <p:nvPr/>
        </p:nvSpPr>
        <p:spPr>
          <a:xfrm>
            <a:off x="11354112" y="7207681"/>
            <a:ext cx="20040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Sprint 1……..n</a:t>
            </a:r>
            <a:endParaRPr/>
          </a:p>
        </p:txBody>
      </p:sp>
      <p:sp>
        <p:nvSpPr>
          <p:cNvPr id="633" name="Google Shape;633;p8"/>
          <p:cNvSpPr txBox="1"/>
          <p:nvPr/>
        </p:nvSpPr>
        <p:spPr>
          <a:xfrm>
            <a:off x="9280987" y="5379676"/>
            <a:ext cx="1199429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>
                <a:solidFill>
                  <a:srgbClr val="F38573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{</a:t>
            </a:r>
            <a:endParaRPr/>
          </a:p>
        </p:txBody>
      </p:sp>
      <p:sp>
        <p:nvSpPr>
          <p:cNvPr id="634" name="Google Shape;634;p8"/>
          <p:cNvSpPr txBox="1"/>
          <p:nvPr/>
        </p:nvSpPr>
        <p:spPr>
          <a:xfrm>
            <a:off x="1752600" y="6446153"/>
            <a:ext cx="7232665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It is a single source of requirements to be added to a product.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It is a living document.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Tasks are prioritized and ordered accordingly.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The product owner is responsible for the backlog.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Brandline_LVC">
            <a:extLst>
              <a:ext uri="{FF2B5EF4-FFF2-40B4-BE49-F238E27FC236}">
                <a16:creationId xmlns:a16="http://schemas.microsoft.com/office/drawing/2014/main" id="{19D6590B-485F-C435-AA07-91F826F3A6E3}"/>
              </a:ext>
            </a:extLst>
          </p:cNvPr>
          <p:cNvSpPr/>
          <p:nvPr/>
        </p:nvSpPr>
        <p:spPr>
          <a:xfrm>
            <a:off x="6324600" y="816705"/>
            <a:ext cx="3601719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67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User Stories</a:t>
            </a:r>
            <a:endParaRPr dirty="0"/>
          </a:p>
        </p:txBody>
      </p:sp>
      <p:sp>
        <p:nvSpPr>
          <p:cNvPr id="644" name="Google Shape;644;p9"/>
          <p:cNvSpPr txBox="1"/>
          <p:nvPr/>
        </p:nvSpPr>
        <p:spPr>
          <a:xfrm>
            <a:off x="2329289" y="1705487"/>
            <a:ext cx="1159742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The purpose of a user story is to describe the task which will deliver a particular value to the customer.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Brandline_LVC">
            <a:extLst>
              <a:ext uri="{FF2B5EF4-FFF2-40B4-BE49-F238E27FC236}">
                <a16:creationId xmlns:a16="http://schemas.microsoft.com/office/drawing/2014/main" id="{5A14D55E-F082-4635-CCC8-727C3A47B97F}"/>
              </a:ext>
            </a:extLst>
          </p:cNvPr>
          <p:cNvSpPr/>
          <p:nvPr/>
        </p:nvSpPr>
        <p:spPr>
          <a:xfrm>
            <a:off x="6794500" y="816324"/>
            <a:ext cx="2667080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Google Shape;708;p5">
            <a:extLst>
              <a:ext uri="{FF2B5EF4-FFF2-40B4-BE49-F238E27FC236}">
                <a16:creationId xmlns:a16="http://schemas.microsoft.com/office/drawing/2014/main" id="{09D61E1B-4CE1-3D04-700A-BB81E369D0DC}"/>
              </a:ext>
            </a:extLst>
          </p:cNvPr>
          <p:cNvSpPr/>
          <p:nvPr/>
        </p:nvSpPr>
        <p:spPr>
          <a:xfrm>
            <a:off x="4154495" y="3247168"/>
            <a:ext cx="7947010" cy="4501171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User stories should include: 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An identifier and a name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 description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An estimated value 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An estimated effort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Associated risks, dependencies, and acceptance tests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ts val="2200"/>
              <a:buFont typeface="Arial" panose="020B0604020202020204" pitchFamily="34" charset="0"/>
              <a:buChar char="•"/>
            </a:pPr>
            <a:endParaRPr lang="en-IN"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7637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10"/>
          <p:cNvPicPr preferRelativeResize="0"/>
          <p:nvPr/>
        </p:nvPicPr>
        <p:blipFill rotWithShape="1">
          <a:blip r:embed="rId3"/>
          <a:srcRect l="2973" t="3215" r="5810" b="5178"/>
          <a:stretch/>
        </p:blipFill>
        <p:spPr>
          <a:xfrm>
            <a:off x="3784601" y="2870200"/>
            <a:ext cx="5864473" cy="5359400"/>
          </a:xfrm>
          <a:prstGeom prst="roundRect">
            <a:avLst>
              <a:gd name="adj" fmla="val 3634"/>
            </a:avLst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646776-A539-F263-2096-34D302A65524}"/>
              </a:ext>
            </a:extLst>
          </p:cNvPr>
          <p:cNvSpPr/>
          <p:nvPr/>
        </p:nvSpPr>
        <p:spPr>
          <a:xfrm>
            <a:off x="7886700" y="3852269"/>
            <a:ext cx="4038600" cy="2816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51" name="Google Shape;651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Sprint Backlog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2" name="Google Shape;652;p10"/>
          <p:cNvSpPr txBox="1"/>
          <p:nvPr/>
        </p:nvSpPr>
        <p:spPr>
          <a:xfrm>
            <a:off x="1873935" y="1725769"/>
            <a:ext cx="13270130" cy="8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The sprint backlog is a list of tasks identified by the Scrum team which must be completed within the estimated time, also known as a sprint. It is maintained by the development team.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4" name="Google Shape;654;p10"/>
          <p:cNvSpPr/>
          <p:nvPr/>
        </p:nvSpPr>
        <p:spPr>
          <a:xfrm rot="-5400000">
            <a:off x="8128000" y="4140232"/>
            <a:ext cx="171450" cy="41383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404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10"/>
          <p:cNvSpPr txBox="1"/>
          <p:nvPr/>
        </p:nvSpPr>
        <p:spPr>
          <a:xfrm>
            <a:off x="8509000" y="4146570"/>
            <a:ext cx="2732351" cy="430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Name of the sprint</a:t>
            </a:r>
            <a:endParaRPr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56" name="Google Shape;656;p10"/>
          <p:cNvSpPr/>
          <p:nvPr/>
        </p:nvSpPr>
        <p:spPr>
          <a:xfrm rot="-5400000">
            <a:off x="8128000" y="4718686"/>
            <a:ext cx="171450" cy="41383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404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10"/>
          <p:cNvSpPr txBox="1"/>
          <p:nvPr/>
        </p:nvSpPr>
        <p:spPr>
          <a:xfrm>
            <a:off x="8509000" y="4725024"/>
            <a:ext cx="3170483" cy="430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Duration of the sprint</a:t>
            </a:r>
            <a:endParaRPr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58" name="Google Shape;658;p10"/>
          <p:cNvSpPr/>
          <p:nvPr/>
        </p:nvSpPr>
        <p:spPr>
          <a:xfrm rot="-5400000">
            <a:off x="8128000" y="5380353"/>
            <a:ext cx="171450" cy="41383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404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10"/>
          <p:cNvSpPr txBox="1"/>
          <p:nvPr/>
        </p:nvSpPr>
        <p:spPr>
          <a:xfrm>
            <a:off x="8509000" y="5386691"/>
            <a:ext cx="3416300" cy="430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Start date of the sprint</a:t>
            </a:r>
            <a:endParaRPr sz="22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60" name="Google Shape;660;p10"/>
          <p:cNvSpPr/>
          <p:nvPr/>
        </p:nvSpPr>
        <p:spPr>
          <a:xfrm rot="-5400000">
            <a:off x="8127999" y="6021200"/>
            <a:ext cx="171450" cy="41383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404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10"/>
          <p:cNvSpPr txBox="1"/>
          <p:nvPr/>
        </p:nvSpPr>
        <p:spPr>
          <a:xfrm>
            <a:off x="8509001" y="5965145"/>
            <a:ext cx="3416300" cy="769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Estimated end date of the sprint</a:t>
            </a:r>
            <a:endParaRPr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62" name="Google Shape;662;p10"/>
          <p:cNvSpPr/>
          <p:nvPr/>
        </p:nvSpPr>
        <p:spPr>
          <a:xfrm>
            <a:off x="3945927" y="3852269"/>
            <a:ext cx="3821956" cy="269196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54;p10">
            <a:extLst>
              <a:ext uri="{FF2B5EF4-FFF2-40B4-BE49-F238E27FC236}">
                <a16:creationId xmlns:a16="http://schemas.microsoft.com/office/drawing/2014/main" id="{9960EF87-2120-16B3-DC19-B4141D5C06D9}"/>
              </a:ext>
            </a:extLst>
          </p:cNvPr>
          <p:cNvSpPr/>
          <p:nvPr/>
        </p:nvSpPr>
        <p:spPr>
          <a:xfrm rot="-5400000">
            <a:off x="8128001" y="4140232"/>
            <a:ext cx="171450" cy="41383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404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656;p10">
            <a:extLst>
              <a:ext uri="{FF2B5EF4-FFF2-40B4-BE49-F238E27FC236}">
                <a16:creationId xmlns:a16="http://schemas.microsoft.com/office/drawing/2014/main" id="{AE8C1156-7903-5AD1-B3A8-3E98BAFC8FED}"/>
              </a:ext>
            </a:extLst>
          </p:cNvPr>
          <p:cNvSpPr/>
          <p:nvPr/>
        </p:nvSpPr>
        <p:spPr>
          <a:xfrm rot="-5400000">
            <a:off x="8128001" y="4718686"/>
            <a:ext cx="171450" cy="41383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404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658;p10">
            <a:extLst>
              <a:ext uri="{FF2B5EF4-FFF2-40B4-BE49-F238E27FC236}">
                <a16:creationId xmlns:a16="http://schemas.microsoft.com/office/drawing/2014/main" id="{0581AEDC-EEF3-528D-6E7D-DE40E17DEB35}"/>
              </a:ext>
            </a:extLst>
          </p:cNvPr>
          <p:cNvSpPr/>
          <p:nvPr/>
        </p:nvSpPr>
        <p:spPr>
          <a:xfrm rot="-5400000">
            <a:off x="8128001" y="5380353"/>
            <a:ext cx="171450" cy="41383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404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654;p10">
            <a:extLst>
              <a:ext uri="{FF2B5EF4-FFF2-40B4-BE49-F238E27FC236}">
                <a16:creationId xmlns:a16="http://schemas.microsoft.com/office/drawing/2014/main" id="{B46D6E70-BADC-A723-7ABC-319F769ACFE0}"/>
              </a:ext>
            </a:extLst>
          </p:cNvPr>
          <p:cNvSpPr/>
          <p:nvPr/>
        </p:nvSpPr>
        <p:spPr>
          <a:xfrm rot="-5400000">
            <a:off x="8128002" y="4140232"/>
            <a:ext cx="171450" cy="41383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404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56;p10">
            <a:extLst>
              <a:ext uri="{FF2B5EF4-FFF2-40B4-BE49-F238E27FC236}">
                <a16:creationId xmlns:a16="http://schemas.microsoft.com/office/drawing/2014/main" id="{43DF6DE4-CD8E-44DE-042A-D552D714B08F}"/>
              </a:ext>
            </a:extLst>
          </p:cNvPr>
          <p:cNvSpPr/>
          <p:nvPr/>
        </p:nvSpPr>
        <p:spPr>
          <a:xfrm rot="-5400000">
            <a:off x="8128002" y="4718686"/>
            <a:ext cx="171450" cy="41383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404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660;p10">
            <a:extLst>
              <a:ext uri="{FF2B5EF4-FFF2-40B4-BE49-F238E27FC236}">
                <a16:creationId xmlns:a16="http://schemas.microsoft.com/office/drawing/2014/main" id="{4794E4F1-5CAD-5043-FA11-F17EC7E95B8A}"/>
              </a:ext>
            </a:extLst>
          </p:cNvPr>
          <p:cNvSpPr/>
          <p:nvPr/>
        </p:nvSpPr>
        <p:spPr>
          <a:xfrm rot="-5400000">
            <a:off x="8128000" y="6021200"/>
            <a:ext cx="171450" cy="413839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658;p10">
            <a:extLst>
              <a:ext uri="{FF2B5EF4-FFF2-40B4-BE49-F238E27FC236}">
                <a16:creationId xmlns:a16="http://schemas.microsoft.com/office/drawing/2014/main" id="{75C556F2-D060-EA98-5FBA-41F39F0F7607}"/>
              </a:ext>
            </a:extLst>
          </p:cNvPr>
          <p:cNvSpPr/>
          <p:nvPr/>
        </p:nvSpPr>
        <p:spPr>
          <a:xfrm rot="-5400000">
            <a:off x="8128002" y="5380353"/>
            <a:ext cx="171450" cy="413839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54;p10">
            <a:extLst>
              <a:ext uri="{FF2B5EF4-FFF2-40B4-BE49-F238E27FC236}">
                <a16:creationId xmlns:a16="http://schemas.microsoft.com/office/drawing/2014/main" id="{06C8C514-16B3-F256-D10B-E41E39263C96}"/>
              </a:ext>
            </a:extLst>
          </p:cNvPr>
          <p:cNvSpPr/>
          <p:nvPr/>
        </p:nvSpPr>
        <p:spPr>
          <a:xfrm rot="-5400000">
            <a:off x="8128003" y="4140232"/>
            <a:ext cx="171450" cy="413839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656;p10">
            <a:extLst>
              <a:ext uri="{FF2B5EF4-FFF2-40B4-BE49-F238E27FC236}">
                <a16:creationId xmlns:a16="http://schemas.microsoft.com/office/drawing/2014/main" id="{65026BCF-B26D-FFED-94D9-D148933235F0}"/>
              </a:ext>
            </a:extLst>
          </p:cNvPr>
          <p:cNvSpPr/>
          <p:nvPr/>
        </p:nvSpPr>
        <p:spPr>
          <a:xfrm rot="-5400000">
            <a:off x="8128003" y="4718686"/>
            <a:ext cx="171450" cy="413839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Brandline_LVC">
            <a:extLst>
              <a:ext uri="{FF2B5EF4-FFF2-40B4-BE49-F238E27FC236}">
                <a16:creationId xmlns:a16="http://schemas.microsoft.com/office/drawing/2014/main" id="{35C75B3B-3FD7-7E82-ACCA-477F50B55ABB}"/>
              </a:ext>
            </a:extLst>
          </p:cNvPr>
          <p:cNvSpPr/>
          <p:nvPr/>
        </p:nvSpPr>
        <p:spPr>
          <a:xfrm>
            <a:off x="6527800" y="816324"/>
            <a:ext cx="3196908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956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194CE-1D3B-75D2-45C1-3223CE1772D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69" name="Google Shape;669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Sprint Backlog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70" name="Google Shape;67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391" y="1410489"/>
            <a:ext cx="14585617" cy="6225058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11"/>
          <p:cNvSpPr/>
          <p:nvPr/>
        </p:nvSpPr>
        <p:spPr>
          <a:xfrm>
            <a:off x="1241165" y="3037118"/>
            <a:ext cx="13874843" cy="171449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11"/>
          <p:cNvSpPr/>
          <p:nvPr/>
        </p:nvSpPr>
        <p:spPr>
          <a:xfrm>
            <a:off x="1241164" y="6304008"/>
            <a:ext cx="13874843" cy="171449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11"/>
          <p:cNvSpPr/>
          <p:nvPr/>
        </p:nvSpPr>
        <p:spPr>
          <a:xfrm>
            <a:off x="11567487" y="4824322"/>
            <a:ext cx="171450" cy="41383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11"/>
          <p:cNvSpPr txBox="1"/>
          <p:nvPr/>
        </p:nvSpPr>
        <p:spPr>
          <a:xfrm>
            <a:off x="10036629" y="5252418"/>
            <a:ext cx="250397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Sprint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backlog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5" name="Google Shape;675;p11"/>
          <p:cNvSpPr/>
          <p:nvPr/>
        </p:nvSpPr>
        <p:spPr>
          <a:xfrm>
            <a:off x="11613140" y="8041834"/>
            <a:ext cx="171450" cy="41383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11"/>
          <p:cNvSpPr txBox="1"/>
          <p:nvPr/>
        </p:nvSpPr>
        <p:spPr>
          <a:xfrm>
            <a:off x="10771523" y="8469930"/>
            <a:ext cx="253081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Product backlog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Brandline_LVC">
            <a:extLst>
              <a:ext uri="{FF2B5EF4-FFF2-40B4-BE49-F238E27FC236}">
                <a16:creationId xmlns:a16="http://schemas.microsoft.com/office/drawing/2014/main" id="{D7816C46-0B77-79B9-21D1-530B248A1CFB}"/>
              </a:ext>
            </a:extLst>
          </p:cNvPr>
          <p:cNvSpPr/>
          <p:nvPr/>
        </p:nvSpPr>
        <p:spPr>
          <a:xfrm>
            <a:off x="6527800" y="816324"/>
            <a:ext cx="3196908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421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514;p1">
            <a:extLst>
              <a:ext uri="{FF2B5EF4-FFF2-40B4-BE49-F238E27FC236}">
                <a16:creationId xmlns:a16="http://schemas.microsoft.com/office/drawing/2014/main" id="{E6540DD4-FC28-51C9-5A97-30D061D522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394" y="305929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15;p1">
            <a:extLst>
              <a:ext uri="{FF2B5EF4-FFF2-40B4-BE49-F238E27FC236}">
                <a16:creationId xmlns:a16="http://schemas.microsoft.com/office/drawing/2014/main" id="{6D60DD94-E624-9484-80AB-CA5CBD667B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393" y="424987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16;p1">
            <a:extLst>
              <a:ext uri="{FF2B5EF4-FFF2-40B4-BE49-F238E27FC236}">
                <a16:creationId xmlns:a16="http://schemas.microsoft.com/office/drawing/2014/main" id="{023C02B0-75A6-CAAD-E312-93480C9A136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392" y="544257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17;p1">
            <a:extLst>
              <a:ext uri="{FF2B5EF4-FFF2-40B4-BE49-F238E27FC236}">
                <a16:creationId xmlns:a16="http://schemas.microsoft.com/office/drawing/2014/main" id="{C949BD56-BA52-5252-2ADD-33DB61F614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391" y="6636358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18;p1">
            <a:extLst>
              <a:ext uri="{FF2B5EF4-FFF2-40B4-BE49-F238E27FC236}">
                <a16:creationId xmlns:a16="http://schemas.microsoft.com/office/drawing/2014/main" id="{38EAEA34-3033-FE14-CDFE-9642B7604525}"/>
              </a:ext>
            </a:extLst>
          </p:cNvPr>
          <p:cNvSpPr txBox="1">
            <a:spLocks/>
          </p:cNvSpPr>
          <p:nvPr/>
        </p:nvSpPr>
        <p:spPr>
          <a:xfrm>
            <a:off x="1511110" y="3013578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000"/>
              </a:spcBef>
              <a:buSzPts val="2800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Describe Agile methodology </a:t>
            </a:r>
          </a:p>
          <a:p>
            <a:pPr>
              <a:spcBef>
                <a:spcPts val="1000"/>
              </a:spcBef>
              <a:buSzPts val="2800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Google Shape;519;p1">
            <a:extLst>
              <a:ext uri="{FF2B5EF4-FFF2-40B4-BE49-F238E27FC236}">
                <a16:creationId xmlns:a16="http://schemas.microsoft.com/office/drawing/2014/main" id="{9328D5B2-849A-3683-2CF8-522A0A6FF152}"/>
              </a:ext>
            </a:extLst>
          </p:cNvPr>
          <p:cNvSpPr txBox="1">
            <a:spLocks/>
          </p:cNvSpPr>
          <p:nvPr/>
        </p:nvSpPr>
        <p:spPr>
          <a:xfrm>
            <a:off x="1511110" y="4186921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SzPts val="2800"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Comprehend Agile testing methodology</a:t>
            </a:r>
          </a:p>
        </p:txBody>
      </p:sp>
      <p:sp>
        <p:nvSpPr>
          <p:cNvPr id="16" name="Google Shape;520;p1">
            <a:extLst>
              <a:ext uri="{FF2B5EF4-FFF2-40B4-BE49-F238E27FC236}">
                <a16:creationId xmlns:a16="http://schemas.microsoft.com/office/drawing/2014/main" id="{19BD5A05-9FA8-5096-BDD4-20B52FA33B9E}"/>
              </a:ext>
            </a:extLst>
          </p:cNvPr>
          <p:cNvSpPr txBox="1">
            <a:spLocks/>
          </p:cNvSpPr>
          <p:nvPr/>
        </p:nvSpPr>
        <p:spPr>
          <a:xfrm>
            <a:off x="1511110" y="5360264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SzPts val="2800"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Classify Waterfall and Agile approaches</a:t>
            </a:r>
          </a:p>
        </p:txBody>
      </p:sp>
      <p:sp>
        <p:nvSpPr>
          <p:cNvPr id="17" name="Google Shape;521;p1">
            <a:extLst>
              <a:ext uri="{FF2B5EF4-FFF2-40B4-BE49-F238E27FC236}">
                <a16:creationId xmlns:a16="http://schemas.microsoft.com/office/drawing/2014/main" id="{BEC83AB4-FBB7-A6AB-6440-9B86503D1AE5}"/>
              </a:ext>
            </a:extLst>
          </p:cNvPr>
          <p:cNvSpPr txBox="1">
            <a:spLocks/>
          </p:cNvSpPr>
          <p:nvPr/>
        </p:nvSpPr>
        <p:spPr>
          <a:xfrm>
            <a:off x="1511110" y="6533607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SzPts val="2800"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Describe Scrum roles, practices, and estimation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2"/>
          <p:cNvSpPr/>
          <p:nvPr/>
        </p:nvSpPr>
        <p:spPr>
          <a:xfrm>
            <a:off x="875226" y="2887919"/>
            <a:ext cx="14192250" cy="4550594"/>
          </a:xfrm>
          <a:prstGeom prst="roundRect">
            <a:avLst>
              <a:gd name="adj" fmla="val 6986"/>
            </a:avLst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4" name="Google Shape;684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Timeboxing</a:t>
            </a:r>
            <a:endParaRPr dirty="0"/>
          </a:p>
        </p:txBody>
      </p:sp>
      <p:sp>
        <p:nvSpPr>
          <p:cNvPr id="685" name="Google Shape;685;p12"/>
          <p:cNvSpPr txBox="1"/>
          <p:nvPr/>
        </p:nvSpPr>
        <p:spPr>
          <a:xfrm>
            <a:off x="1492935" y="1705487"/>
            <a:ext cx="1327013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The goal of timeboxing is to define and limit the amount of time dedicated to a task.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6" name="Google Shape;686;p12"/>
          <p:cNvSpPr txBox="1"/>
          <p:nvPr/>
        </p:nvSpPr>
        <p:spPr>
          <a:xfrm>
            <a:off x="1420252" y="3261544"/>
            <a:ext cx="174556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Benefits: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87" name="Google Shape;68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6602" y="4127623"/>
            <a:ext cx="1494398" cy="149439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88" name="Google Shape;68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0801" y="4127623"/>
            <a:ext cx="1494398" cy="149439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89" name="Google Shape;689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05604" y="4127624"/>
            <a:ext cx="1494397" cy="149439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90" name="Google Shape;690;p12"/>
          <p:cNvSpPr txBox="1"/>
          <p:nvPr/>
        </p:nvSpPr>
        <p:spPr>
          <a:xfrm>
            <a:off x="1820302" y="6030181"/>
            <a:ext cx="324699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Efficient development process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1" name="Google Shape;691;p12"/>
          <p:cNvSpPr txBox="1"/>
          <p:nvPr/>
        </p:nvSpPr>
        <p:spPr>
          <a:xfrm>
            <a:off x="6532936" y="5984014"/>
            <a:ext cx="324699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Less overheads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2" name="Google Shape;692;p12"/>
          <p:cNvSpPr txBox="1"/>
          <p:nvPr/>
        </p:nvSpPr>
        <p:spPr>
          <a:xfrm>
            <a:off x="11008752" y="5984014"/>
            <a:ext cx="324699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High velocity for teams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Brandline_LVC">
            <a:extLst>
              <a:ext uri="{FF2B5EF4-FFF2-40B4-BE49-F238E27FC236}">
                <a16:creationId xmlns:a16="http://schemas.microsoft.com/office/drawing/2014/main" id="{3DEE52C1-3ED6-31F7-1CC9-80CD990899C1}"/>
              </a:ext>
            </a:extLst>
          </p:cNvPr>
          <p:cNvSpPr/>
          <p:nvPr/>
        </p:nvSpPr>
        <p:spPr>
          <a:xfrm>
            <a:off x="6832600" y="816324"/>
            <a:ext cx="2585720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578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Definition of Done</a:t>
            </a:r>
            <a:endParaRPr dirty="0"/>
          </a:p>
        </p:txBody>
      </p:sp>
      <p:sp>
        <p:nvSpPr>
          <p:cNvPr id="718" name="Google Shape;718;p14"/>
          <p:cNvSpPr txBox="1"/>
          <p:nvPr/>
        </p:nvSpPr>
        <p:spPr>
          <a:xfrm>
            <a:off x="1950135" y="1550666"/>
            <a:ext cx="13270130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 checklist of things that must be verified before an item or a story is marked as completed. It evolves as the Scrum team matures. It can be applied to: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</a:endParaRPr>
          </a:p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 user story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 sprint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 release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ctr"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 project 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19" name="Google Shape;71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295" y="4915679"/>
            <a:ext cx="12828710" cy="310898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720" name="Google Shape;720;p14"/>
          <p:cNvSpPr/>
          <p:nvPr/>
        </p:nvSpPr>
        <p:spPr>
          <a:xfrm rot="10800000">
            <a:off x="12514918" y="6056331"/>
            <a:ext cx="171450" cy="41383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14"/>
          <p:cNvSpPr txBox="1"/>
          <p:nvPr/>
        </p:nvSpPr>
        <p:spPr>
          <a:xfrm>
            <a:off x="11727902" y="5656221"/>
            <a:ext cx="215954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Task is Done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2" name="Google Shape;722;p14"/>
          <p:cNvSpPr/>
          <p:nvPr/>
        </p:nvSpPr>
        <p:spPr>
          <a:xfrm>
            <a:off x="10074763" y="6568425"/>
            <a:ext cx="4161190" cy="123086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Brandline_LVC">
            <a:extLst>
              <a:ext uri="{FF2B5EF4-FFF2-40B4-BE49-F238E27FC236}">
                <a16:creationId xmlns:a16="http://schemas.microsoft.com/office/drawing/2014/main" id="{F7F19771-AA55-34DC-142A-A354B614DE22}"/>
              </a:ext>
            </a:extLst>
          </p:cNvPr>
          <p:cNvSpPr/>
          <p:nvPr/>
        </p:nvSpPr>
        <p:spPr>
          <a:xfrm>
            <a:off x="6096000" y="816324"/>
            <a:ext cx="4058126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871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5"/>
          <p:cNvSpPr txBox="1"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/>
              <a:t>Scrum Planning</a:t>
            </a:r>
          </a:p>
        </p:txBody>
      </p:sp>
    </p:spTree>
    <p:extLst>
      <p:ext uri="{BB962C8B-B14F-4D97-AF65-F5344CB8AC3E}">
        <p14:creationId xmlns:p14="http://schemas.microsoft.com/office/powerpoint/2010/main" val="3881829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Planning Layers and Product Roadmaps</a:t>
            </a:r>
            <a:endParaRPr dirty="0"/>
          </a:p>
        </p:txBody>
      </p:sp>
      <p:grpSp>
        <p:nvGrpSpPr>
          <p:cNvPr id="736" name="Google Shape;736;p16"/>
          <p:cNvGrpSpPr/>
          <p:nvPr/>
        </p:nvGrpSpPr>
        <p:grpSpPr>
          <a:xfrm>
            <a:off x="1167568" y="2837103"/>
            <a:ext cx="4227520" cy="3469794"/>
            <a:chOff x="765681" y="2363787"/>
            <a:chExt cx="4243411" cy="4223039"/>
          </a:xfrm>
        </p:grpSpPr>
        <p:sp>
          <p:nvSpPr>
            <p:cNvPr id="737" name="Google Shape;737;p16"/>
            <p:cNvSpPr/>
            <p:nvPr/>
          </p:nvSpPr>
          <p:spPr>
            <a:xfrm>
              <a:off x="855260" y="2363787"/>
              <a:ext cx="4065863" cy="4223039"/>
            </a:xfrm>
            <a:prstGeom prst="roundRect">
              <a:avLst>
                <a:gd name="adj" fmla="val 317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        </a:t>
              </a:r>
              <a:endParaRPr sz="2200"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959270" y="2459840"/>
              <a:ext cx="3854625" cy="4036494"/>
            </a:xfrm>
            <a:prstGeom prst="roundRect">
              <a:avLst>
                <a:gd name="adj" fmla="val 3171"/>
              </a:avLst>
            </a:prstGeom>
            <a:noFill/>
            <a:ln w="12700" cap="flat" cmpd="sng">
              <a:solidFill>
                <a:srgbClr val="BFBFB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        </a:t>
              </a:r>
              <a:endParaRPr sz="2200"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65683" y="2757915"/>
              <a:ext cx="4241800" cy="694447"/>
            </a:xfrm>
            <a:prstGeom prst="rect">
              <a:avLst/>
            </a:prstGeom>
            <a:solidFill>
              <a:srgbClr val="5EC6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2194504" y="2874305"/>
              <a:ext cx="1384161" cy="5243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Strategy </a:t>
              </a:r>
              <a:endParaRPr sz="2200"/>
            </a:p>
          </p:txBody>
        </p:sp>
        <p:sp>
          <p:nvSpPr>
            <p:cNvPr id="741" name="Google Shape;741;p16"/>
            <p:cNvSpPr/>
            <p:nvPr/>
          </p:nvSpPr>
          <p:spPr>
            <a:xfrm flipH="1">
              <a:off x="765681" y="2670403"/>
              <a:ext cx="89577" cy="87512"/>
            </a:xfrm>
            <a:prstGeom prst="rtTriangle">
              <a:avLst/>
            </a:prstGeom>
            <a:solidFill>
              <a:srgbClr val="32A8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4919515" y="2670403"/>
              <a:ext cx="89577" cy="87512"/>
            </a:xfrm>
            <a:prstGeom prst="rtTriangle">
              <a:avLst/>
            </a:prstGeom>
            <a:solidFill>
              <a:srgbClr val="32A8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6"/>
            <p:cNvSpPr txBox="1"/>
            <p:nvPr/>
          </p:nvSpPr>
          <p:spPr>
            <a:xfrm>
              <a:off x="1316753" y="3792643"/>
              <a:ext cx="3564475" cy="1966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Executives define and govern the execution of the strategic goals.</a:t>
              </a:r>
              <a:endParaRPr sz="2200"/>
            </a:p>
          </p:txBody>
        </p:sp>
      </p:grpSp>
      <p:grpSp>
        <p:nvGrpSpPr>
          <p:cNvPr id="744" name="Google Shape;744;p16"/>
          <p:cNvGrpSpPr/>
          <p:nvPr/>
        </p:nvGrpSpPr>
        <p:grpSpPr>
          <a:xfrm>
            <a:off x="5979824" y="2837103"/>
            <a:ext cx="4227520" cy="3469794"/>
            <a:chOff x="5530509" y="2363787"/>
            <a:chExt cx="4243411" cy="4223039"/>
          </a:xfrm>
        </p:grpSpPr>
        <p:sp>
          <p:nvSpPr>
            <p:cNvPr id="745" name="Google Shape;745;p16"/>
            <p:cNvSpPr/>
            <p:nvPr/>
          </p:nvSpPr>
          <p:spPr>
            <a:xfrm>
              <a:off x="5620088" y="2363787"/>
              <a:ext cx="4065863" cy="4223039"/>
            </a:xfrm>
            <a:prstGeom prst="roundRect">
              <a:avLst>
                <a:gd name="adj" fmla="val 317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        </a:t>
              </a:r>
              <a:endParaRPr sz="2200"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5728101" y="2459840"/>
              <a:ext cx="3854625" cy="4036494"/>
            </a:xfrm>
            <a:prstGeom prst="roundRect">
              <a:avLst>
                <a:gd name="adj" fmla="val 3171"/>
              </a:avLst>
            </a:prstGeom>
            <a:noFill/>
            <a:ln w="12700" cap="flat" cmpd="sng">
              <a:solidFill>
                <a:srgbClr val="BFBFB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        </a:t>
              </a:r>
              <a:endParaRPr sz="2200"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5530511" y="2757915"/>
              <a:ext cx="4241800" cy="694447"/>
            </a:xfrm>
            <a:prstGeom prst="rect">
              <a:avLst/>
            </a:prstGeom>
            <a:solidFill>
              <a:srgbClr val="DDCA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6877612" y="2874305"/>
              <a:ext cx="1502008" cy="5243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Portfolio</a:t>
              </a:r>
              <a:endParaRPr sz="2200"/>
            </a:p>
          </p:txBody>
        </p:sp>
        <p:sp>
          <p:nvSpPr>
            <p:cNvPr id="749" name="Google Shape;749;p16"/>
            <p:cNvSpPr/>
            <p:nvPr/>
          </p:nvSpPr>
          <p:spPr>
            <a:xfrm flipH="1">
              <a:off x="5530509" y="2670403"/>
              <a:ext cx="89577" cy="87512"/>
            </a:xfrm>
            <a:prstGeom prst="rtTriangle">
              <a:avLst/>
            </a:prstGeom>
            <a:solidFill>
              <a:srgbClr val="AF9B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9684343" y="2670403"/>
              <a:ext cx="89577" cy="87512"/>
            </a:xfrm>
            <a:prstGeom prst="rtTriangle">
              <a:avLst/>
            </a:prstGeom>
            <a:solidFill>
              <a:srgbClr val="AF9B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6"/>
            <p:cNvSpPr txBox="1"/>
            <p:nvPr/>
          </p:nvSpPr>
          <p:spPr>
            <a:xfrm>
              <a:off x="5916471" y="3632882"/>
              <a:ext cx="3564475" cy="25846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The product offerings are established considering the vision of the executives.</a:t>
              </a:r>
              <a:endParaRPr sz="2200"/>
            </a:p>
          </p:txBody>
        </p:sp>
      </p:grpSp>
      <p:grpSp>
        <p:nvGrpSpPr>
          <p:cNvPr id="752" name="Google Shape;752;p16"/>
          <p:cNvGrpSpPr/>
          <p:nvPr/>
        </p:nvGrpSpPr>
        <p:grpSpPr>
          <a:xfrm>
            <a:off x="10764797" y="2837103"/>
            <a:ext cx="4227520" cy="3469794"/>
            <a:chOff x="10293730" y="2363787"/>
            <a:chExt cx="4243411" cy="4223039"/>
          </a:xfrm>
        </p:grpSpPr>
        <p:sp>
          <p:nvSpPr>
            <p:cNvPr id="753" name="Google Shape;753;p16"/>
            <p:cNvSpPr/>
            <p:nvPr/>
          </p:nvSpPr>
          <p:spPr>
            <a:xfrm>
              <a:off x="10383309" y="2363787"/>
              <a:ext cx="4065863" cy="4223039"/>
            </a:xfrm>
            <a:prstGeom prst="roundRect">
              <a:avLst>
                <a:gd name="adj" fmla="val 317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        </a:t>
              </a:r>
              <a:endParaRPr sz="2200"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10491322" y="2459840"/>
              <a:ext cx="3854625" cy="4036494"/>
            </a:xfrm>
            <a:prstGeom prst="roundRect">
              <a:avLst>
                <a:gd name="adj" fmla="val 3171"/>
              </a:avLst>
            </a:prstGeom>
            <a:noFill/>
            <a:ln w="12700" cap="flat" cmpd="sng">
              <a:solidFill>
                <a:srgbClr val="BFBFB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        </a:t>
              </a:r>
              <a:endParaRPr sz="2200"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10293732" y="2757915"/>
              <a:ext cx="4241800" cy="694447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11696873" y="2874305"/>
              <a:ext cx="1347295" cy="5243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Product</a:t>
              </a:r>
              <a:endParaRPr sz="2200"/>
            </a:p>
          </p:txBody>
        </p:sp>
        <p:sp>
          <p:nvSpPr>
            <p:cNvPr id="757" name="Google Shape;757;p16"/>
            <p:cNvSpPr/>
            <p:nvPr/>
          </p:nvSpPr>
          <p:spPr>
            <a:xfrm flipH="1">
              <a:off x="10293730" y="2670403"/>
              <a:ext cx="89577" cy="87512"/>
            </a:xfrm>
            <a:prstGeom prst="rtTriangle">
              <a:avLst/>
            </a:prstGeom>
            <a:solidFill>
              <a:srgbClr val="E5691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14447564" y="2670403"/>
              <a:ext cx="89577" cy="87512"/>
            </a:xfrm>
            <a:prstGeom prst="rtTriangle">
              <a:avLst/>
            </a:prstGeom>
            <a:solidFill>
              <a:srgbClr val="E5691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6"/>
            <p:cNvSpPr txBox="1"/>
            <p:nvPr/>
          </p:nvSpPr>
          <p:spPr>
            <a:xfrm>
              <a:off x="10679692" y="3632882"/>
              <a:ext cx="3564475" cy="2632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Each Scrum team sets a product vision and outlines the roadmap for the projects.</a:t>
              </a:r>
              <a:endParaRPr sz="2200"/>
            </a:p>
          </p:txBody>
        </p:sp>
      </p:grpSp>
      <p:sp>
        <p:nvSpPr>
          <p:cNvPr id="5" name="Brandline_LVC">
            <a:extLst>
              <a:ext uri="{FF2B5EF4-FFF2-40B4-BE49-F238E27FC236}">
                <a16:creationId xmlns:a16="http://schemas.microsoft.com/office/drawing/2014/main" id="{D9728C2D-7B52-D6F6-41F1-43A67EC44984}"/>
              </a:ext>
            </a:extLst>
          </p:cNvPr>
          <p:cNvSpPr/>
          <p:nvPr/>
        </p:nvSpPr>
        <p:spPr>
          <a:xfrm>
            <a:off x="3746500" y="816324"/>
            <a:ext cx="8780938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2713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Planning Layers and Product Roadmaps</a:t>
            </a:r>
            <a:endParaRPr dirty="0"/>
          </a:p>
        </p:txBody>
      </p:sp>
      <p:grpSp>
        <p:nvGrpSpPr>
          <p:cNvPr id="760" name="Google Shape;760;p16"/>
          <p:cNvGrpSpPr/>
          <p:nvPr/>
        </p:nvGrpSpPr>
        <p:grpSpPr>
          <a:xfrm>
            <a:off x="1167568" y="2806901"/>
            <a:ext cx="4227520" cy="3955706"/>
            <a:chOff x="765681" y="2363787"/>
            <a:chExt cx="4243411" cy="4223039"/>
          </a:xfrm>
        </p:grpSpPr>
        <p:sp>
          <p:nvSpPr>
            <p:cNvPr id="761" name="Google Shape;761;p16"/>
            <p:cNvSpPr/>
            <p:nvPr/>
          </p:nvSpPr>
          <p:spPr>
            <a:xfrm>
              <a:off x="855260" y="2363787"/>
              <a:ext cx="4065863" cy="4223039"/>
            </a:xfrm>
            <a:prstGeom prst="roundRect">
              <a:avLst>
                <a:gd name="adj" fmla="val 317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        </a:t>
              </a:r>
              <a:endParaRPr sz="2200"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959270" y="2459840"/>
              <a:ext cx="3854625" cy="4036494"/>
            </a:xfrm>
            <a:prstGeom prst="roundRect">
              <a:avLst>
                <a:gd name="adj" fmla="val 3171"/>
              </a:avLst>
            </a:prstGeom>
            <a:noFill/>
            <a:ln w="12700" cap="flat" cmpd="sng">
              <a:solidFill>
                <a:srgbClr val="BFBFB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        </a:t>
              </a:r>
              <a:endParaRPr sz="2200"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765683" y="2757915"/>
              <a:ext cx="4241800" cy="694447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2267121" y="2874305"/>
              <a:ext cx="1122653" cy="459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Daily</a:t>
              </a:r>
              <a:endParaRPr sz="2200"/>
            </a:p>
          </p:txBody>
        </p:sp>
        <p:sp>
          <p:nvSpPr>
            <p:cNvPr id="765" name="Google Shape;765;p16"/>
            <p:cNvSpPr/>
            <p:nvPr/>
          </p:nvSpPr>
          <p:spPr>
            <a:xfrm flipH="1">
              <a:off x="765681" y="2670403"/>
              <a:ext cx="89577" cy="87512"/>
            </a:xfrm>
            <a:prstGeom prst="rtTriangle">
              <a:avLst/>
            </a:prstGeom>
            <a:solidFill>
              <a:srgbClr val="32A8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4919515" y="2670403"/>
              <a:ext cx="89577" cy="87512"/>
            </a:xfrm>
            <a:prstGeom prst="rtTriangle">
              <a:avLst/>
            </a:prstGeom>
            <a:solidFill>
              <a:srgbClr val="32A8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6"/>
            <p:cNvSpPr txBox="1"/>
            <p:nvPr/>
          </p:nvSpPr>
          <p:spPr>
            <a:xfrm>
              <a:off x="1151643" y="3632883"/>
              <a:ext cx="3564475" cy="2861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The Scrum team meets every day for a status update and makes a plan-of-action for the next twenty-four hours.</a:t>
              </a:r>
              <a:endParaRPr sz="2200"/>
            </a:p>
          </p:txBody>
        </p:sp>
      </p:grpSp>
      <p:grpSp>
        <p:nvGrpSpPr>
          <p:cNvPr id="768" name="Google Shape;768;p16"/>
          <p:cNvGrpSpPr/>
          <p:nvPr/>
        </p:nvGrpSpPr>
        <p:grpSpPr>
          <a:xfrm>
            <a:off x="5979824" y="2807673"/>
            <a:ext cx="4227520" cy="3870940"/>
            <a:chOff x="5530509" y="2363787"/>
            <a:chExt cx="4243411" cy="4223039"/>
          </a:xfrm>
        </p:grpSpPr>
        <p:sp>
          <p:nvSpPr>
            <p:cNvPr id="769" name="Google Shape;769;p16"/>
            <p:cNvSpPr/>
            <p:nvPr/>
          </p:nvSpPr>
          <p:spPr>
            <a:xfrm>
              <a:off x="5620088" y="2363787"/>
              <a:ext cx="4065863" cy="4223039"/>
            </a:xfrm>
            <a:prstGeom prst="roundRect">
              <a:avLst>
                <a:gd name="adj" fmla="val 317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        </a:t>
              </a:r>
              <a:endParaRPr sz="2200"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5728101" y="2459840"/>
              <a:ext cx="3854625" cy="4036494"/>
            </a:xfrm>
            <a:prstGeom prst="roundRect">
              <a:avLst>
                <a:gd name="adj" fmla="val 3171"/>
              </a:avLst>
            </a:prstGeom>
            <a:noFill/>
            <a:ln w="12700" cap="flat" cmpd="sng">
              <a:solidFill>
                <a:srgbClr val="BFBFB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        </a:t>
              </a:r>
              <a:endParaRPr sz="2200"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5530511" y="2757915"/>
              <a:ext cx="4241800" cy="694447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7079724" y="2874305"/>
              <a:ext cx="1175650" cy="4700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Sprint</a:t>
              </a:r>
              <a:endParaRPr sz="2200"/>
            </a:p>
          </p:txBody>
        </p:sp>
        <p:sp>
          <p:nvSpPr>
            <p:cNvPr id="773" name="Google Shape;773;p16"/>
            <p:cNvSpPr/>
            <p:nvPr/>
          </p:nvSpPr>
          <p:spPr>
            <a:xfrm flipH="1">
              <a:off x="5530509" y="2670403"/>
              <a:ext cx="89577" cy="87512"/>
            </a:xfrm>
            <a:prstGeom prst="rtTriangle">
              <a:avLst/>
            </a:prstGeom>
            <a:solidFill>
              <a:srgbClr val="AF9B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9684343" y="2670403"/>
              <a:ext cx="89577" cy="87512"/>
            </a:xfrm>
            <a:prstGeom prst="rtTriangle">
              <a:avLst/>
            </a:prstGeom>
            <a:solidFill>
              <a:srgbClr val="AF9B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6"/>
            <p:cNvSpPr txBox="1"/>
            <p:nvPr/>
          </p:nvSpPr>
          <p:spPr>
            <a:xfrm>
              <a:off x="5916471" y="3632884"/>
              <a:ext cx="3564475" cy="29239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The Scrum team determines the user stories that can be completed within the sprint.</a:t>
              </a:r>
              <a:endParaRPr sz="2200" dirty="0"/>
            </a:p>
          </p:txBody>
        </p:sp>
      </p:grpSp>
      <p:grpSp>
        <p:nvGrpSpPr>
          <p:cNvPr id="776" name="Google Shape;776;p16"/>
          <p:cNvGrpSpPr/>
          <p:nvPr/>
        </p:nvGrpSpPr>
        <p:grpSpPr>
          <a:xfrm>
            <a:off x="10764797" y="2807673"/>
            <a:ext cx="4227520" cy="3870940"/>
            <a:chOff x="10293730" y="2363787"/>
            <a:chExt cx="4243411" cy="4223039"/>
          </a:xfrm>
        </p:grpSpPr>
        <p:sp>
          <p:nvSpPr>
            <p:cNvPr id="777" name="Google Shape;777;p16"/>
            <p:cNvSpPr/>
            <p:nvPr/>
          </p:nvSpPr>
          <p:spPr>
            <a:xfrm>
              <a:off x="10383309" y="2363787"/>
              <a:ext cx="4065863" cy="4223039"/>
            </a:xfrm>
            <a:prstGeom prst="roundRect">
              <a:avLst>
                <a:gd name="adj" fmla="val 317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        </a:t>
              </a:r>
              <a:endParaRPr sz="2200"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10491322" y="2459840"/>
              <a:ext cx="3854625" cy="4036494"/>
            </a:xfrm>
            <a:prstGeom prst="roundRect">
              <a:avLst>
                <a:gd name="adj" fmla="val 3171"/>
              </a:avLst>
            </a:prstGeom>
            <a:noFill/>
            <a:ln w="12700" cap="flat" cmpd="sng">
              <a:solidFill>
                <a:srgbClr val="BFBFB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        </a:t>
              </a:r>
              <a:endParaRPr sz="2200"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10293732" y="2757915"/>
              <a:ext cx="4241800" cy="694447"/>
            </a:xfrm>
            <a:prstGeom prst="rect">
              <a:avLst/>
            </a:prstGeom>
            <a:solidFill>
              <a:srgbClr val="F5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11622332" y="2874305"/>
              <a:ext cx="1518695" cy="4700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Release</a:t>
              </a:r>
              <a:endParaRPr sz="2200"/>
            </a:p>
          </p:txBody>
        </p:sp>
        <p:sp>
          <p:nvSpPr>
            <p:cNvPr id="781" name="Google Shape;781;p16"/>
            <p:cNvSpPr/>
            <p:nvPr/>
          </p:nvSpPr>
          <p:spPr>
            <a:xfrm flipH="1">
              <a:off x="10293730" y="2670403"/>
              <a:ext cx="89577" cy="87512"/>
            </a:xfrm>
            <a:prstGeom prst="rtTriangle">
              <a:avLst/>
            </a:prstGeom>
            <a:solidFill>
              <a:srgbClr val="E5691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14447564" y="2670403"/>
              <a:ext cx="89577" cy="87512"/>
            </a:xfrm>
            <a:prstGeom prst="rtTriangle">
              <a:avLst/>
            </a:prstGeom>
            <a:solidFill>
              <a:srgbClr val="E5691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6"/>
            <p:cNvSpPr txBox="1"/>
            <p:nvPr/>
          </p:nvSpPr>
          <p:spPr>
            <a:xfrm>
              <a:off x="10679692" y="3632884"/>
              <a:ext cx="3564475" cy="17953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The Scrum teams group product backlog items into smaller releases.</a:t>
              </a:r>
              <a:endParaRPr sz="2200"/>
            </a:p>
          </p:txBody>
        </p:sp>
      </p:grpSp>
      <p:sp>
        <p:nvSpPr>
          <p:cNvPr id="5" name="Brandline_LVC">
            <a:extLst>
              <a:ext uri="{FF2B5EF4-FFF2-40B4-BE49-F238E27FC236}">
                <a16:creationId xmlns:a16="http://schemas.microsoft.com/office/drawing/2014/main" id="{31ECFAF3-3136-53AE-0DE1-E3497C55BE16}"/>
              </a:ext>
            </a:extLst>
          </p:cNvPr>
          <p:cNvSpPr/>
          <p:nvPr/>
        </p:nvSpPr>
        <p:spPr>
          <a:xfrm>
            <a:off x="3746500" y="816324"/>
            <a:ext cx="8780938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482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7"/>
          <p:cNvSpPr/>
          <p:nvPr/>
        </p:nvSpPr>
        <p:spPr>
          <a:xfrm>
            <a:off x="1461329" y="2628899"/>
            <a:ext cx="7143750" cy="5629479"/>
          </a:xfrm>
          <a:prstGeom prst="rect">
            <a:avLst/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1" name="Google Shape;79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Releases Supporting Product Roadmaps</a:t>
            </a:r>
            <a:endParaRPr dirty="0"/>
          </a:p>
        </p:txBody>
      </p:sp>
      <p:sp>
        <p:nvSpPr>
          <p:cNvPr id="792" name="Google Shape;792;p17"/>
          <p:cNvSpPr txBox="1"/>
          <p:nvPr/>
        </p:nvSpPr>
        <p:spPr>
          <a:xfrm>
            <a:off x="2813390" y="1576684"/>
            <a:ext cx="1327013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 prioritized backlog of product features must match the product roadmap. 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93" name="Google Shape;793;p17"/>
          <p:cNvCxnSpPr/>
          <p:nvPr/>
        </p:nvCxnSpPr>
        <p:spPr>
          <a:xfrm rot="10800000" flipH="1">
            <a:off x="2632623" y="3810000"/>
            <a:ext cx="4793700" cy="2743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5597D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94" name="Google Shape;794;p17"/>
          <p:cNvSpPr/>
          <p:nvPr/>
        </p:nvSpPr>
        <p:spPr>
          <a:xfrm>
            <a:off x="2413548" y="6325452"/>
            <a:ext cx="438150" cy="455495"/>
          </a:xfrm>
          <a:prstGeom prst="flowChartConnector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5" name="Google Shape;795;p17"/>
          <p:cNvSpPr/>
          <p:nvPr/>
        </p:nvSpPr>
        <p:spPr>
          <a:xfrm>
            <a:off x="4810330" y="5067779"/>
            <a:ext cx="438150" cy="455495"/>
          </a:xfrm>
          <a:prstGeom prst="flowChartConnector">
            <a:avLst/>
          </a:prstGeom>
          <a:solidFill>
            <a:srgbClr val="F4B08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6" name="Google Shape;796;p17"/>
          <p:cNvSpPr/>
          <p:nvPr/>
        </p:nvSpPr>
        <p:spPr>
          <a:xfrm>
            <a:off x="7207113" y="3582252"/>
            <a:ext cx="438150" cy="455495"/>
          </a:xfrm>
          <a:prstGeom prst="flowChartConnector">
            <a:avLst/>
          </a:prstGeom>
          <a:solidFill>
            <a:srgbClr val="7B7B7B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7" name="Google Shape;797;p17"/>
          <p:cNvSpPr txBox="1"/>
          <p:nvPr/>
        </p:nvSpPr>
        <p:spPr>
          <a:xfrm>
            <a:off x="1783824" y="7161779"/>
            <a:ext cx="213574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Release 1.0v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8" name="Google Shape;798;p17"/>
          <p:cNvSpPr txBox="1"/>
          <p:nvPr/>
        </p:nvSpPr>
        <p:spPr>
          <a:xfrm>
            <a:off x="6662365" y="7847495"/>
            <a:ext cx="213574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V 🡪 version</a:t>
            </a:r>
            <a:endParaRPr sz="2200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9" name="Google Shape;799;p17"/>
          <p:cNvSpPr txBox="1"/>
          <p:nvPr/>
        </p:nvSpPr>
        <p:spPr>
          <a:xfrm>
            <a:off x="6577389" y="3019024"/>
            <a:ext cx="213574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Release 2.0v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0" name="Google Shape;800;p17"/>
          <p:cNvSpPr txBox="1"/>
          <p:nvPr/>
        </p:nvSpPr>
        <p:spPr>
          <a:xfrm>
            <a:off x="3227338" y="4818880"/>
            <a:ext cx="213574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Release 1.6v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1" name="Google Shape;801;p17"/>
          <p:cNvSpPr/>
          <p:nvPr/>
        </p:nvSpPr>
        <p:spPr>
          <a:xfrm>
            <a:off x="9575884" y="3129614"/>
            <a:ext cx="5859898" cy="4617768"/>
          </a:xfrm>
          <a:prstGeom prst="rect">
            <a:avLst/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2" name="Google Shape;802;p17"/>
          <p:cNvSpPr txBox="1"/>
          <p:nvPr/>
        </p:nvSpPr>
        <p:spPr>
          <a:xfrm>
            <a:off x="10159376" y="3563668"/>
            <a:ext cx="213574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Example: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3" name="Google Shape;803;p17"/>
          <p:cNvSpPr txBox="1"/>
          <p:nvPr/>
        </p:nvSpPr>
        <p:spPr>
          <a:xfrm>
            <a:off x="9800011" y="4253160"/>
            <a:ext cx="5219357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First version is available to all the registered members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Second version is available to premium members only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Third version is available to all the members 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4" name="Google Shape;804;p17"/>
          <p:cNvSpPr txBox="1"/>
          <p:nvPr/>
        </p:nvSpPr>
        <p:spPr>
          <a:xfrm>
            <a:off x="1505132" y="2747390"/>
            <a:ext cx="324558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Release roadmap: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Brandline_LVC">
            <a:extLst>
              <a:ext uri="{FF2B5EF4-FFF2-40B4-BE49-F238E27FC236}">
                <a16:creationId xmlns:a16="http://schemas.microsoft.com/office/drawing/2014/main" id="{50D5281F-EEB5-2222-3333-329FA7AE2A56}"/>
              </a:ext>
            </a:extLst>
          </p:cNvPr>
          <p:cNvSpPr/>
          <p:nvPr/>
        </p:nvSpPr>
        <p:spPr>
          <a:xfrm>
            <a:off x="3733800" y="816324"/>
            <a:ext cx="8794831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413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Releases Supporting Product Roadmaps</a:t>
            </a:r>
            <a:endParaRPr dirty="0"/>
          </a:p>
        </p:txBody>
      </p:sp>
      <p:sp>
        <p:nvSpPr>
          <p:cNvPr id="812" name="Google Shape;812;p18"/>
          <p:cNvSpPr/>
          <p:nvPr/>
        </p:nvSpPr>
        <p:spPr>
          <a:xfrm>
            <a:off x="8247268" y="1885950"/>
            <a:ext cx="2254250" cy="495300"/>
          </a:xfrm>
          <a:prstGeom prst="rect">
            <a:avLst/>
          </a:prstGeom>
          <a:solidFill>
            <a:srgbClr val="7B7B7B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Release 1.0v </a:t>
            </a:r>
            <a:endParaRPr/>
          </a:p>
        </p:txBody>
      </p:sp>
      <p:sp>
        <p:nvSpPr>
          <p:cNvPr id="813" name="Google Shape;813;p18"/>
          <p:cNvSpPr/>
          <p:nvPr/>
        </p:nvSpPr>
        <p:spPr>
          <a:xfrm>
            <a:off x="10806318" y="1860630"/>
            <a:ext cx="2254250" cy="495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Release 1.6v</a:t>
            </a:r>
            <a:endParaRPr/>
          </a:p>
        </p:txBody>
      </p:sp>
      <p:sp>
        <p:nvSpPr>
          <p:cNvPr id="814" name="Google Shape;814;p18"/>
          <p:cNvSpPr/>
          <p:nvPr/>
        </p:nvSpPr>
        <p:spPr>
          <a:xfrm>
            <a:off x="13365368" y="1860630"/>
            <a:ext cx="2254250" cy="495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Release 2.0v</a:t>
            </a:r>
            <a:endParaRPr/>
          </a:p>
        </p:txBody>
      </p:sp>
      <p:sp>
        <p:nvSpPr>
          <p:cNvPr id="815" name="Google Shape;815;p18"/>
          <p:cNvSpPr/>
          <p:nvPr/>
        </p:nvSpPr>
        <p:spPr>
          <a:xfrm>
            <a:off x="6202708" y="3434179"/>
            <a:ext cx="2254250" cy="495300"/>
          </a:xfrm>
          <a:prstGeom prst="rect">
            <a:avLst/>
          </a:prstGeom>
          <a:solidFill>
            <a:srgbClr val="BF9000"/>
          </a:solidFill>
          <a:ln w="25400" cap="flat" cmpd="sng">
            <a:solidFill>
              <a:srgbClr val="AC8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Sprint 1</a:t>
            </a:r>
            <a:endParaRPr/>
          </a:p>
        </p:txBody>
      </p:sp>
      <p:sp>
        <p:nvSpPr>
          <p:cNvPr id="816" name="Google Shape;816;p18"/>
          <p:cNvSpPr/>
          <p:nvPr/>
        </p:nvSpPr>
        <p:spPr>
          <a:xfrm>
            <a:off x="9793773" y="3151564"/>
            <a:ext cx="2254250" cy="495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Sprint 2</a:t>
            </a:r>
            <a:endParaRPr/>
          </a:p>
        </p:txBody>
      </p:sp>
      <p:sp>
        <p:nvSpPr>
          <p:cNvPr id="817" name="Google Shape;817;p18"/>
          <p:cNvSpPr/>
          <p:nvPr/>
        </p:nvSpPr>
        <p:spPr>
          <a:xfrm>
            <a:off x="3389658" y="4980337"/>
            <a:ext cx="2254250" cy="495300"/>
          </a:xfrm>
          <a:prstGeom prst="rect">
            <a:avLst/>
          </a:prstGeom>
          <a:solidFill>
            <a:srgbClr val="AEABAB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Story 1</a:t>
            </a:r>
            <a:endParaRPr/>
          </a:p>
        </p:txBody>
      </p:sp>
      <p:sp>
        <p:nvSpPr>
          <p:cNvPr id="818" name="Google Shape;818;p18"/>
          <p:cNvSpPr/>
          <p:nvPr/>
        </p:nvSpPr>
        <p:spPr>
          <a:xfrm>
            <a:off x="6767858" y="4980337"/>
            <a:ext cx="2254250" cy="495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Story 2</a:t>
            </a:r>
            <a:endParaRPr/>
          </a:p>
        </p:txBody>
      </p:sp>
      <p:sp>
        <p:nvSpPr>
          <p:cNvPr id="819" name="Google Shape;819;p18"/>
          <p:cNvSpPr/>
          <p:nvPr/>
        </p:nvSpPr>
        <p:spPr>
          <a:xfrm>
            <a:off x="10358923" y="4980337"/>
            <a:ext cx="2254250" cy="495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Story 3</a:t>
            </a:r>
            <a:endParaRPr/>
          </a:p>
        </p:txBody>
      </p:sp>
      <p:sp>
        <p:nvSpPr>
          <p:cNvPr id="820" name="Google Shape;820;p18"/>
          <p:cNvSpPr/>
          <p:nvPr/>
        </p:nvSpPr>
        <p:spPr>
          <a:xfrm>
            <a:off x="859183" y="7166231"/>
            <a:ext cx="2254250" cy="495300"/>
          </a:xfrm>
          <a:prstGeom prst="rect">
            <a:avLst/>
          </a:prstGeom>
          <a:solidFill>
            <a:srgbClr val="7F7F7F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Task 1</a:t>
            </a:r>
            <a:endParaRPr/>
          </a:p>
        </p:txBody>
      </p:sp>
      <p:sp>
        <p:nvSpPr>
          <p:cNvPr id="821" name="Google Shape;821;p18"/>
          <p:cNvSpPr/>
          <p:nvPr/>
        </p:nvSpPr>
        <p:spPr>
          <a:xfrm>
            <a:off x="4723158" y="7147181"/>
            <a:ext cx="2254250" cy="495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Task 2</a:t>
            </a:r>
            <a:endParaRPr/>
          </a:p>
        </p:txBody>
      </p:sp>
      <p:sp>
        <p:nvSpPr>
          <p:cNvPr id="822" name="Google Shape;822;p18"/>
          <p:cNvSpPr/>
          <p:nvPr/>
        </p:nvSpPr>
        <p:spPr>
          <a:xfrm>
            <a:off x="8587133" y="7096301"/>
            <a:ext cx="2254250" cy="495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Task 3</a:t>
            </a:r>
            <a:endParaRPr/>
          </a:p>
        </p:txBody>
      </p:sp>
      <p:sp>
        <p:nvSpPr>
          <p:cNvPr id="823" name="Google Shape;823;p18"/>
          <p:cNvSpPr/>
          <p:nvPr/>
        </p:nvSpPr>
        <p:spPr>
          <a:xfrm>
            <a:off x="12320793" y="7096301"/>
            <a:ext cx="2254250" cy="495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Task 4</a:t>
            </a:r>
            <a:endParaRPr/>
          </a:p>
        </p:txBody>
      </p:sp>
      <p:cxnSp>
        <p:nvCxnSpPr>
          <p:cNvPr id="824" name="Google Shape;824;p18"/>
          <p:cNvCxnSpPr>
            <a:stCxn id="812" idx="2"/>
            <a:endCxn id="815" idx="0"/>
          </p:cNvCxnSpPr>
          <p:nvPr/>
        </p:nvCxnSpPr>
        <p:spPr>
          <a:xfrm flipH="1">
            <a:off x="7329893" y="2381250"/>
            <a:ext cx="2044500" cy="10530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5" name="Google Shape;825;p18"/>
          <p:cNvCxnSpPr>
            <a:stCxn id="812" idx="2"/>
            <a:endCxn id="816" idx="0"/>
          </p:cNvCxnSpPr>
          <p:nvPr/>
        </p:nvCxnSpPr>
        <p:spPr>
          <a:xfrm>
            <a:off x="9374393" y="2381250"/>
            <a:ext cx="1546500" cy="7704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6" name="Google Shape;826;p18"/>
          <p:cNvCxnSpPr>
            <a:stCxn id="815" idx="2"/>
            <a:endCxn id="817" idx="0"/>
          </p:cNvCxnSpPr>
          <p:nvPr/>
        </p:nvCxnSpPr>
        <p:spPr>
          <a:xfrm flipH="1">
            <a:off x="4516733" y="3929479"/>
            <a:ext cx="2813100" cy="10509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7" name="Google Shape;827;p18"/>
          <p:cNvCxnSpPr>
            <a:stCxn id="815" idx="2"/>
            <a:endCxn id="818" idx="0"/>
          </p:cNvCxnSpPr>
          <p:nvPr/>
        </p:nvCxnSpPr>
        <p:spPr>
          <a:xfrm>
            <a:off x="7329833" y="3929479"/>
            <a:ext cx="565200" cy="10509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8" name="Google Shape;828;p18"/>
          <p:cNvCxnSpPr>
            <a:stCxn id="815" idx="2"/>
            <a:endCxn id="819" idx="0"/>
          </p:cNvCxnSpPr>
          <p:nvPr/>
        </p:nvCxnSpPr>
        <p:spPr>
          <a:xfrm>
            <a:off x="7329833" y="3929479"/>
            <a:ext cx="4156200" cy="10509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9" name="Google Shape;829;p18"/>
          <p:cNvCxnSpPr>
            <a:stCxn id="817" idx="2"/>
            <a:endCxn id="820" idx="0"/>
          </p:cNvCxnSpPr>
          <p:nvPr/>
        </p:nvCxnSpPr>
        <p:spPr>
          <a:xfrm flipH="1">
            <a:off x="1986283" y="5475637"/>
            <a:ext cx="2530500" cy="16905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30" name="Google Shape;830;p18"/>
          <p:cNvCxnSpPr>
            <a:stCxn id="817" idx="2"/>
            <a:endCxn id="821" idx="0"/>
          </p:cNvCxnSpPr>
          <p:nvPr/>
        </p:nvCxnSpPr>
        <p:spPr>
          <a:xfrm>
            <a:off x="4516783" y="5475637"/>
            <a:ext cx="1333500" cy="16716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31" name="Google Shape;831;p18"/>
          <p:cNvCxnSpPr>
            <a:stCxn id="817" idx="2"/>
            <a:endCxn id="822" idx="0"/>
          </p:cNvCxnSpPr>
          <p:nvPr/>
        </p:nvCxnSpPr>
        <p:spPr>
          <a:xfrm>
            <a:off x="4516783" y="5475637"/>
            <a:ext cx="5197500" cy="16206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32" name="Google Shape;832;p18"/>
          <p:cNvCxnSpPr>
            <a:stCxn id="817" idx="2"/>
            <a:endCxn id="823" idx="0"/>
          </p:cNvCxnSpPr>
          <p:nvPr/>
        </p:nvCxnSpPr>
        <p:spPr>
          <a:xfrm>
            <a:off x="4516783" y="5475637"/>
            <a:ext cx="8931000" cy="16206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" name="Brandline_LVC">
            <a:extLst>
              <a:ext uri="{FF2B5EF4-FFF2-40B4-BE49-F238E27FC236}">
                <a16:creationId xmlns:a16="http://schemas.microsoft.com/office/drawing/2014/main" id="{7EEE7E26-9014-BD31-A6B0-1327C302228F}"/>
              </a:ext>
            </a:extLst>
          </p:cNvPr>
          <p:cNvSpPr/>
          <p:nvPr/>
        </p:nvSpPr>
        <p:spPr>
          <a:xfrm>
            <a:off x="3733800" y="816324"/>
            <a:ext cx="8794831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874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Sprint Planning and Objectives</a:t>
            </a:r>
            <a:endParaRPr dirty="0"/>
          </a:p>
        </p:txBody>
      </p:sp>
      <p:sp>
        <p:nvSpPr>
          <p:cNvPr id="840" name="Google Shape;840;p19"/>
          <p:cNvSpPr txBox="1"/>
          <p:nvPr/>
        </p:nvSpPr>
        <p:spPr>
          <a:xfrm>
            <a:off x="1099131" y="1751203"/>
            <a:ext cx="6335324" cy="263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Scrum projects can be accomplished through: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Themes and epics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Releases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Sprints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User stories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41" name="Google Shape;841;p19"/>
          <p:cNvGraphicFramePr/>
          <p:nvPr>
            <p:extLst>
              <p:ext uri="{D42A27DB-BD31-4B8C-83A1-F6EECF244321}">
                <p14:modId xmlns:p14="http://schemas.microsoft.com/office/powerpoint/2010/main" val="1963176141"/>
              </p:ext>
            </p:extLst>
          </p:nvPr>
        </p:nvGraphicFramePr>
        <p:xfrm>
          <a:off x="8657617" y="1595336"/>
          <a:ext cx="6556100" cy="66630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78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Small Projects</a:t>
                      </a:r>
                      <a:endParaRPr sz="2200" u="none" strike="noStrike" cap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Large Projects</a:t>
                      </a:r>
                      <a:endParaR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Three to six sprints</a:t>
                      </a:r>
                      <a:endParaR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More than six sprints</a:t>
                      </a:r>
                      <a:endParaR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Six to twelve weeks</a:t>
                      </a:r>
                      <a:endParaR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More than six months</a:t>
                      </a:r>
                      <a:endParaR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Single team</a:t>
                      </a:r>
                      <a:endParaR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Multiple teams</a:t>
                      </a:r>
                      <a:endParaR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9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Story level:</a:t>
                      </a:r>
                      <a:endParaR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u="none" strike="noStrike" cap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u="none" strike="noStrike" cap="non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Story level:</a:t>
                      </a:r>
                      <a:endParaRPr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42" name="Google Shape;842;p19"/>
          <p:cNvSpPr txBox="1"/>
          <p:nvPr/>
        </p:nvSpPr>
        <p:spPr>
          <a:xfrm>
            <a:off x="1042261" y="5029916"/>
            <a:ext cx="6882819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Sprint planning meeting is attended by the Scrum team which consists of: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Scrum master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Product owner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Development team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End users and executives (optional)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43" name="Google Shape;843;p19"/>
          <p:cNvSpPr txBox="1"/>
          <p:nvPr/>
        </p:nvSpPr>
        <p:spPr>
          <a:xfrm>
            <a:off x="9671585" y="7279342"/>
            <a:ext cx="148790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Release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Sprint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44" name="Google Shape;844;p19"/>
          <p:cNvSpPr txBox="1"/>
          <p:nvPr/>
        </p:nvSpPr>
        <p:spPr>
          <a:xfrm>
            <a:off x="12567186" y="7125453"/>
            <a:ext cx="235192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Business area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Theme or Epic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Brandline_LVC">
            <a:extLst>
              <a:ext uri="{FF2B5EF4-FFF2-40B4-BE49-F238E27FC236}">
                <a16:creationId xmlns:a16="http://schemas.microsoft.com/office/drawing/2014/main" id="{58AE7795-0077-AB34-D4AC-91E263B7A41F}"/>
              </a:ext>
            </a:extLst>
          </p:cNvPr>
          <p:cNvSpPr/>
          <p:nvPr/>
        </p:nvSpPr>
        <p:spPr>
          <a:xfrm>
            <a:off x="4737100" y="816324"/>
            <a:ext cx="6800532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3087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20"/>
          <p:cNvSpPr/>
          <p:nvPr/>
        </p:nvSpPr>
        <p:spPr>
          <a:xfrm>
            <a:off x="1601236" y="2660659"/>
            <a:ext cx="4476750" cy="4229100"/>
          </a:xfrm>
          <a:prstGeom prst="flowChartConnector">
            <a:avLst/>
          </a:prstGeom>
          <a:solidFill>
            <a:srgbClr val="F2F2F2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2" name="Google Shape;852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Sprint Planning and Objectives</a:t>
            </a:r>
            <a:endParaRPr dirty="0"/>
          </a:p>
        </p:txBody>
      </p:sp>
      <p:pic>
        <p:nvPicPr>
          <p:cNvPr id="853" name="Google Shape;85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0047" y="3294584"/>
            <a:ext cx="665045" cy="66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0048" y="4021893"/>
            <a:ext cx="665045" cy="66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7164" y="4718070"/>
            <a:ext cx="665045" cy="66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7163" y="5414247"/>
            <a:ext cx="665045" cy="66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7547" y="3294584"/>
            <a:ext cx="665045" cy="66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7548" y="4021893"/>
            <a:ext cx="665045" cy="66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4664" y="4718070"/>
            <a:ext cx="665045" cy="66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4663" y="5414247"/>
            <a:ext cx="665045" cy="66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6638" y="3294584"/>
            <a:ext cx="665045" cy="66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6639" y="4021893"/>
            <a:ext cx="665045" cy="66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3755" y="4718070"/>
            <a:ext cx="665045" cy="66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3754" y="5414247"/>
            <a:ext cx="665045" cy="6650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5" name="Google Shape;865;p20"/>
          <p:cNvCxnSpPr>
            <a:stCxn id="851" idx="6"/>
            <a:endCxn id="866" idx="2"/>
          </p:cNvCxnSpPr>
          <p:nvPr/>
        </p:nvCxnSpPr>
        <p:spPr>
          <a:xfrm rot="10800000" flipH="1">
            <a:off x="6077986" y="3603709"/>
            <a:ext cx="4310700" cy="11715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7" name="Google Shape;867;p20"/>
          <p:cNvCxnSpPr>
            <a:stCxn id="851" idx="6"/>
            <a:endCxn id="868" idx="2"/>
          </p:cNvCxnSpPr>
          <p:nvPr/>
        </p:nvCxnSpPr>
        <p:spPr>
          <a:xfrm>
            <a:off x="6077986" y="4775209"/>
            <a:ext cx="6361500" cy="9261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9" name="Google Shape;869;p20"/>
          <p:cNvCxnSpPr>
            <a:stCxn id="851" idx="6"/>
            <a:endCxn id="870" idx="2"/>
          </p:cNvCxnSpPr>
          <p:nvPr/>
        </p:nvCxnSpPr>
        <p:spPr>
          <a:xfrm>
            <a:off x="6077986" y="4775209"/>
            <a:ext cx="3137400" cy="20706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70" name="Google Shape;870;p20"/>
          <p:cNvSpPr/>
          <p:nvPr/>
        </p:nvSpPr>
        <p:spPr>
          <a:xfrm>
            <a:off x="9215445" y="5565225"/>
            <a:ext cx="2637299" cy="2561363"/>
          </a:xfrm>
          <a:prstGeom prst="flowChartConnector">
            <a:avLst/>
          </a:prstGeom>
          <a:solidFill>
            <a:srgbClr val="F2F2F2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8" name="Google Shape;868;p20"/>
          <p:cNvSpPr/>
          <p:nvPr/>
        </p:nvSpPr>
        <p:spPr>
          <a:xfrm>
            <a:off x="12439427" y="4420653"/>
            <a:ext cx="2637299" cy="2561363"/>
          </a:xfrm>
          <a:prstGeom prst="flowChartConnector">
            <a:avLst/>
          </a:prstGeom>
          <a:solidFill>
            <a:srgbClr val="F2F2F2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6" name="Google Shape;866;p20"/>
          <p:cNvSpPr/>
          <p:nvPr/>
        </p:nvSpPr>
        <p:spPr>
          <a:xfrm>
            <a:off x="10388811" y="2323100"/>
            <a:ext cx="2637299" cy="2561363"/>
          </a:xfrm>
          <a:prstGeom prst="flowChartConnector">
            <a:avLst/>
          </a:prstGeom>
          <a:solidFill>
            <a:srgbClr val="F2F2F2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1" name="Google Shape;87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31308" y="3159586"/>
            <a:ext cx="665045" cy="66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2744" y="3867790"/>
            <a:ext cx="665045" cy="66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20590" y="3312556"/>
            <a:ext cx="1003251" cy="100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91602" y="5214033"/>
            <a:ext cx="871422" cy="87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822192" y="6128109"/>
            <a:ext cx="465510" cy="465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002680" y="5305455"/>
            <a:ext cx="461665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02681" y="6032764"/>
            <a:ext cx="665045" cy="66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86405" y="6465080"/>
            <a:ext cx="465457" cy="465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1200" y="7225530"/>
            <a:ext cx="665045" cy="66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8699" y="6498221"/>
            <a:ext cx="665045" cy="66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8700" y="7225530"/>
            <a:ext cx="665045" cy="665045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20"/>
          <p:cNvSpPr txBox="1"/>
          <p:nvPr/>
        </p:nvSpPr>
        <p:spPr>
          <a:xfrm>
            <a:off x="11187311" y="5025848"/>
            <a:ext cx="120898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Sprint 1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3" name="Google Shape;883;p20"/>
          <p:cNvSpPr txBox="1"/>
          <p:nvPr/>
        </p:nvSpPr>
        <p:spPr>
          <a:xfrm>
            <a:off x="2691668" y="7228806"/>
            <a:ext cx="230620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Product Backlog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4" name="Google Shape;884;p20"/>
          <p:cNvSpPr txBox="1"/>
          <p:nvPr/>
        </p:nvSpPr>
        <p:spPr>
          <a:xfrm>
            <a:off x="13153583" y="7063989"/>
            <a:ext cx="120898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Sprint 2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5" name="Google Shape;885;p20"/>
          <p:cNvSpPr txBox="1"/>
          <p:nvPr/>
        </p:nvSpPr>
        <p:spPr>
          <a:xfrm>
            <a:off x="9981912" y="8256865"/>
            <a:ext cx="120898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Sprint 1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6" name="Google Shape;886;p20"/>
          <p:cNvSpPr txBox="1"/>
          <p:nvPr/>
        </p:nvSpPr>
        <p:spPr>
          <a:xfrm>
            <a:off x="11108052" y="2587314"/>
            <a:ext cx="12754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 Weeks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7" name="Google Shape;887;p20"/>
          <p:cNvSpPr txBox="1"/>
          <p:nvPr/>
        </p:nvSpPr>
        <p:spPr>
          <a:xfrm>
            <a:off x="13060769" y="4718070"/>
            <a:ext cx="12754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 Weeks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8" name="Google Shape;888;p20"/>
          <p:cNvSpPr txBox="1"/>
          <p:nvPr/>
        </p:nvSpPr>
        <p:spPr>
          <a:xfrm>
            <a:off x="9869067" y="5904721"/>
            <a:ext cx="12754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 Weeks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9" name="Google Shape;889;p20"/>
          <p:cNvSpPr txBox="1"/>
          <p:nvPr/>
        </p:nvSpPr>
        <p:spPr>
          <a:xfrm>
            <a:off x="2016586" y="1408081"/>
            <a:ext cx="1191185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Each sprint planning is scheduled to last two hours for each week of the sprint’s duration.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90" name="Google Shape;890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224541" y="6758833"/>
            <a:ext cx="343407" cy="34340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Brandline_LVC">
            <a:extLst>
              <a:ext uri="{FF2B5EF4-FFF2-40B4-BE49-F238E27FC236}">
                <a16:creationId xmlns:a16="http://schemas.microsoft.com/office/drawing/2014/main" id="{CC57F873-CFAF-5213-AAEE-5562DDAF0766}"/>
              </a:ext>
            </a:extLst>
          </p:cNvPr>
          <p:cNvSpPr/>
          <p:nvPr/>
        </p:nvSpPr>
        <p:spPr>
          <a:xfrm>
            <a:off x="4737100" y="816324"/>
            <a:ext cx="6800532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175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1"/>
          <p:cNvSpPr/>
          <p:nvPr/>
        </p:nvSpPr>
        <p:spPr>
          <a:xfrm>
            <a:off x="2327802" y="2062135"/>
            <a:ext cx="2718037" cy="1200329"/>
          </a:xfrm>
          <a:prstGeom prst="roundRect">
            <a:avLst/>
          </a:prstGeom>
          <a:solidFill>
            <a:srgbClr val="F2F2F2"/>
          </a:solidFill>
          <a:ln w="25400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Inputs from stakeholders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8" name="Google Shape;898;p21"/>
          <p:cNvSpPr/>
          <p:nvPr/>
        </p:nvSpPr>
        <p:spPr>
          <a:xfrm>
            <a:off x="6855260" y="2062135"/>
            <a:ext cx="2672072" cy="1200329"/>
          </a:xfrm>
          <a:prstGeom prst="roundRect">
            <a:avLst/>
          </a:prstGeom>
          <a:solidFill>
            <a:srgbClr val="F2F2F2"/>
          </a:solidFill>
          <a:ln w="25400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Product owner prioritizes the product backlog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9" name="Google Shape;899;p21"/>
          <p:cNvSpPr/>
          <p:nvPr/>
        </p:nvSpPr>
        <p:spPr>
          <a:xfrm>
            <a:off x="11336752" y="2062135"/>
            <a:ext cx="2672072" cy="1200329"/>
          </a:xfrm>
          <a:prstGeom prst="roundRect">
            <a:avLst/>
          </a:prstGeom>
          <a:solidFill>
            <a:srgbClr val="F2F2F2"/>
          </a:solidFill>
          <a:ln w="25400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Release plan followed by sprint planning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0" name="Google Shape;900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Sprint Planning Meeting</a:t>
            </a:r>
            <a:endParaRPr dirty="0"/>
          </a:p>
        </p:txBody>
      </p:sp>
      <p:sp>
        <p:nvSpPr>
          <p:cNvPr id="904" name="Google Shape;904;p21"/>
          <p:cNvSpPr/>
          <p:nvPr/>
        </p:nvSpPr>
        <p:spPr>
          <a:xfrm>
            <a:off x="5441961" y="2352111"/>
            <a:ext cx="1017177" cy="620376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5" name="Google Shape;905;p21"/>
          <p:cNvSpPr/>
          <p:nvPr/>
        </p:nvSpPr>
        <p:spPr>
          <a:xfrm>
            <a:off x="9923454" y="2352111"/>
            <a:ext cx="1017177" cy="620376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06" name="Google Shape;90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7560" y="3926451"/>
            <a:ext cx="8597862" cy="362263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5" name="Brandline_LVC">
            <a:extLst>
              <a:ext uri="{FF2B5EF4-FFF2-40B4-BE49-F238E27FC236}">
                <a16:creationId xmlns:a16="http://schemas.microsoft.com/office/drawing/2014/main" id="{F068913F-AEB8-29AE-E6F2-BF28F8F8E8B8}"/>
              </a:ext>
            </a:extLst>
          </p:cNvPr>
          <p:cNvSpPr/>
          <p:nvPr/>
        </p:nvSpPr>
        <p:spPr>
          <a:xfrm>
            <a:off x="5461000" y="816324"/>
            <a:ext cx="5336064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480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"/>
          <p:cNvSpPr txBox="1"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Introduction to Agile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2"/>
          <p:cNvSpPr/>
          <p:nvPr/>
        </p:nvSpPr>
        <p:spPr>
          <a:xfrm>
            <a:off x="1197769" y="2189818"/>
            <a:ext cx="6455362" cy="5290662"/>
          </a:xfrm>
          <a:prstGeom prst="rect">
            <a:avLst/>
          </a:prstGeom>
          <a:solidFill>
            <a:srgbClr val="BFBFBF"/>
          </a:solidFill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4" name="Google Shape;91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Scrum of Scrums</a:t>
            </a:r>
            <a:endParaRPr dirty="0"/>
          </a:p>
        </p:txBody>
      </p:sp>
      <p:pic>
        <p:nvPicPr>
          <p:cNvPr id="916" name="Google Shape;91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1309" y="5369598"/>
            <a:ext cx="1422511" cy="142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1311" y="3152016"/>
            <a:ext cx="1422511" cy="142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9036" y="3170994"/>
            <a:ext cx="1322158" cy="13221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50F59E9-4F6E-08E5-7513-F48A91391A3E}"/>
              </a:ext>
            </a:extLst>
          </p:cNvPr>
          <p:cNvGrpSpPr/>
          <p:nvPr/>
        </p:nvGrpSpPr>
        <p:grpSpPr>
          <a:xfrm>
            <a:off x="1949036" y="5338496"/>
            <a:ext cx="1210338" cy="1470384"/>
            <a:chOff x="4987081" y="4494567"/>
            <a:chExt cx="1817953" cy="2208548"/>
          </a:xfrm>
        </p:grpSpPr>
        <p:pic>
          <p:nvPicPr>
            <p:cNvPr id="915" name="Google Shape;915;p2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021419" y="4494567"/>
              <a:ext cx="1422511" cy="14225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9" name="Google Shape;919;p2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992971" y="5865862"/>
              <a:ext cx="812063" cy="812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0" name="Google Shape;920;p2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987081" y="5865862"/>
              <a:ext cx="837253" cy="8372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1" name="Google Shape;921;p22"/>
          <p:cNvSpPr txBox="1"/>
          <p:nvPr/>
        </p:nvSpPr>
        <p:spPr>
          <a:xfrm>
            <a:off x="3291072" y="2389952"/>
            <a:ext cx="25378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Scrum of Scrums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2" name="Google Shape;922;p22"/>
          <p:cNvSpPr txBox="1"/>
          <p:nvPr/>
        </p:nvSpPr>
        <p:spPr>
          <a:xfrm>
            <a:off x="1128945" y="4617130"/>
            <a:ext cx="301838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Scrum Master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3" name="Google Shape;923;p22"/>
          <p:cNvSpPr txBox="1"/>
          <p:nvPr/>
        </p:nvSpPr>
        <p:spPr>
          <a:xfrm>
            <a:off x="1776810" y="6838854"/>
            <a:ext cx="166661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Developers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4" name="Google Shape;924;p22"/>
          <p:cNvSpPr txBox="1"/>
          <p:nvPr/>
        </p:nvSpPr>
        <p:spPr>
          <a:xfrm>
            <a:off x="4802513" y="4617090"/>
            <a:ext cx="202010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Scrum Master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5" name="Google Shape;925;p22"/>
          <p:cNvSpPr txBox="1"/>
          <p:nvPr/>
        </p:nvSpPr>
        <p:spPr>
          <a:xfrm>
            <a:off x="4768689" y="6797381"/>
            <a:ext cx="202010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Scrum Master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Google Shape;926;p22">
            <a:extLst>
              <a:ext uri="{FF2B5EF4-FFF2-40B4-BE49-F238E27FC236}">
                <a16:creationId xmlns:a16="http://schemas.microsoft.com/office/drawing/2014/main" id="{629FCCA2-B374-F0BE-CBF7-1A8E04B6081C}"/>
              </a:ext>
            </a:extLst>
          </p:cNvPr>
          <p:cNvSpPr txBox="1"/>
          <p:nvPr/>
        </p:nvSpPr>
        <p:spPr>
          <a:xfrm>
            <a:off x="8764553" y="1862510"/>
            <a:ext cx="6272236" cy="55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Scrum of Scrums is a scaling mechanism.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The Scrum masters and developers need to deliver the Scrum of Scrums collaborative which is the Definition of Done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They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meet and communicate to discuss: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Char char="o"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The impediments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Char char="o"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Progress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Char char="o"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Cross-team coordination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Brandline_LVC">
            <a:extLst>
              <a:ext uri="{FF2B5EF4-FFF2-40B4-BE49-F238E27FC236}">
                <a16:creationId xmlns:a16="http://schemas.microsoft.com/office/drawing/2014/main" id="{A44E705E-D1F5-6566-0894-4E4EAB618A70}"/>
              </a:ext>
            </a:extLst>
          </p:cNvPr>
          <p:cNvSpPr/>
          <p:nvPr/>
        </p:nvSpPr>
        <p:spPr>
          <a:xfrm>
            <a:off x="6273800" y="816324"/>
            <a:ext cx="3704908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603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5"/>
          <p:cNvSpPr txBox="1"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Scrum Events</a:t>
            </a:r>
          </a:p>
        </p:txBody>
      </p:sp>
    </p:spTree>
    <p:extLst>
      <p:ext uri="{BB962C8B-B14F-4D97-AF65-F5344CB8AC3E}">
        <p14:creationId xmlns:p14="http://schemas.microsoft.com/office/powerpoint/2010/main" val="119569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Sprint Review Meeting</a:t>
            </a:r>
            <a:endParaRPr dirty="0"/>
          </a:p>
        </p:txBody>
      </p:sp>
      <p:sp>
        <p:nvSpPr>
          <p:cNvPr id="4" name="Google Shape;386;p51">
            <a:extLst>
              <a:ext uri="{FF2B5EF4-FFF2-40B4-BE49-F238E27FC236}">
                <a16:creationId xmlns:a16="http://schemas.microsoft.com/office/drawing/2014/main" id="{B86A233C-D9D4-ACB4-F1C4-0AC7163AD17F}"/>
              </a:ext>
            </a:extLst>
          </p:cNvPr>
          <p:cNvSpPr/>
          <p:nvPr/>
        </p:nvSpPr>
        <p:spPr>
          <a:xfrm>
            <a:off x="1289608" y="1228331"/>
            <a:ext cx="13716000" cy="980943"/>
          </a:xfrm>
          <a:prstGeom prst="roundRect">
            <a:avLst>
              <a:gd name="adj" fmla="val 11839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Scrum Master should start scheduling the sprint review meeting.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387;p51" descr="Online learning, choice of courses, exam preparation, home schooling. Education, training courses and tutorials. Distance studying or e-learning. make an online schedule. tasks scheduling, planning">
            <a:extLst>
              <a:ext uri="{FF2B5EF4-FFF2-40B4-BE49-F238E27FC236}">
                <a16:creationId xmlns:a16="http://schemas.microsoft.com/office/drawing/2014/main" id="{B3BEE675-26B6-FDB4-84FB-3FAD008CB9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8594"/>
          <a:stretch/>
        </p:blipFill>
        <p:spPr>
          <a:xfrm>
            <a:off x="3665083" y="3091769"/>
            <a:ext cx="8965049" cy="44124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Brandline_LVC">
            <a:extLst>
              <a:ext uri="{FF2B5EF4-FFF2-40B4-BE49-F238E27FC236}">
                <a16:creationId xmlns:a16="http://schemas.microsoft.com/office/drawing/2014/main" id="{B7F70026-37A8-B8D3-3D61-706EF3B39B90}"/>
              </a:ext>
            </a:extLst>
          </p:cNvPr>
          <p:cNvSpPr/>
          <p:nvPr/>
        </p:nvSpPr>
        <p:spPr>
          <a:xfrm>
            <a:off x="5638800" y="816324"/>
            <a:ext cx="4976892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5960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Sprint Review Meeting</a:t>
            </a:r>
            <a:endParaRPr dirty="0"/>
          </a:p>
        </p:txBody>
      </p:sp>
      <p:sp>
        <p:nvSpPr>
          <p:cNvPr id="8" name="Brandline_LVC">
            <a:extLst>
              <a:ext uri="{FF2B5EF4-FFF2-40B4-BE49-F238E27FC236}">
                <a16:creationId xmlns:a16="http://schemas.microsoft.com/office/drawing/2014/main" id="{B7F70026-37A8-B8D3-3D61-706EF3B39B90}"/>
              </a:ext>
            </a:extLst>
          </p:cNvPr>
          <p:cNvSpPr/>
          <p:nvPr/>
        </p:nvSpPr>
        <p:spPr>
          <a:xfrm>
            <a:off x="5638800" y="816324"/>
            <a:ext cx="4976892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Google Shape;394;p19">
            <a:extLst>
              <a:ext uri="{FF2B5EF4-FFF2-40B4-BE49-F238E27FC236}">
                <a16:creationId xmlns:a16="http://schemas.microsoft.com/office/drawing/2014/main" id="{CD0B81BD-5657-6305-C439-4C7288F95503}"/>
              </a:ext>
            </a:extLst>
          </p:cNvPr>
          <p:cNvSpPr/>
          <p:nvPr/>
        </p:nvSpPr>
        <p:spPr>
          <a:xfrm>
            <a:off x="1289608" y="1228331"/>
            <a:ext cx="13716000" cy="980943"/>
          </a:xfrm>
          <a:prstGeom prst="roundRect">
            <a:avLst>
              <a:gd name="adj" fmla="val 11839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Sprint review: 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" name="Google Shape;395;p19">
            <a:extLst>
              <a:ext uri="{FF2B5EF4-FFF2-40B4-BE49-F238E27FC236}">
                <a16:creationId xmlns:a16="http://schemas.microsoft.com/office/drawing/2014/main" id="{F7A4E061-21AE-CC90-25F7-4655830C6DA6}"/>
              </a:ext>
            </a:extLst>
          </p:cNvPr>
          <p:cNvGrpSpPr/>
          <p:nvPr/>
        </p:nvGrpSpPr>
        <p:grpSpPr>
          <a:xfrm>
            <a:off x="753979" y="2964349"/>
            <a:ext cx="13448643" cy="4440062"/>
            <a:chOff x="2685774" y="3248704"/>
            <a:chExt cx="10355095" cy="3491883"/>
          </a:xfrm>
        </p:grpSpPr>
        <p:grpSp>
          <p:nvGrpSpPr>
            <p:cNvPr id="6" name="Google Shape;396;p19">
              <a:extLst>
                <a:ext uri="{FF2B5EF4-FFF2-40B4-BE49-F238E27FC236}">
                  <a16:creationId xmlns:a16="http://schemas.microsoft.com/office/drawing/2014/main" id="{E8DE2D35-3142-9A8F-A1DF-547C1B842129}"/>
                </a:ext>
              </a:extLst>
            </p:cNvPr>
            <p:cNvGrpSpPr/>
            <p:nvPr/>
          </p:nvGrpSpPr>
          <p:grpSpPr>
            <a:xfrm>
              <a:off x="6921683" y="3533827"/>
              <a:ext cx="2661084" cy="3009913"/>
              <a:chOff x="4601471" y="2461373"/>
              <a:chExt cx="3061773" cy="3463125"/>
            </a:xfrm>
          </p:grpSpPr>
          <p:sp>
            <p:nvSpPr>
              <p:cNvPr id="20" name="Google Shape;397;p19">
                <a:extLst>
                  <a:ext uri="{FF2B5EF4-FFF2-40B4-BE49-F238E27FC236}">
                    <a16:creationId xmlns:a16="http://schemas.microsoft.com/office/drawing/2014/main" id="{FD5B1FB1-41DD-FEEB-F3B8-936E8BA47EDD}"/>
                  </a:ext>
                </a:extLst>
              </p:cNvPr>
              <p:cNvSpPr/>
              <p:nvPr/>
            </p:nvSpPr>
            <p:spPr>
              <a:xfrm rot="-9000000" flipH="1">
                <a:off x="5932675" y="2822638"/>
                <a:ext cx="1615151" cy="634794"/>
              </a:xfrm>
              <a:custGeom>
                <a:avLst/>
                <a:gdLst/>
                <a:ahLst/>
                <a:cxnLst/>
                <a:rect l="l" t="t" r="r" b="b"/>
                <a:pathLst>
                  <a:path w="1999980" h="786040" extrusionOk="0">
                    <a:moveTo>
                      <a:pt x="279327" y="786040"/>
                    </a:moveTo>
                    <a:cubicBezTo>
                      <a:pt x="575413" y="247041"/>
                      <a:pt x="999990" y="297572"/>
                      <a:pt x="999990" y="297572"/>
                    </a:cubicBezTo>
                    <a:cubicBezTo>
                      <a:pt x="999990" y="297572"/>
                      <a:pt x="1424567" y="247041"/>
                      <a:pt x="1720653" y="786040"/>
                    </a:cubicBezTo>
                    <a:cubicBezTo>
                      <a:pt x="1999980" y="628832"/>
                      <a:pt x="1999980" y="628832"/>
                      <a:pt x="1999980" y="628832"/>
                    </a:cubicBezTo>
                    <a:cubicBezTo>
                      <a:pt x="1849144" y="376176"/>
                      <a:pt x="1849144" y="376176"/>
                      <a:pt x="1849144" y="376176"/>
                    </a:cubicBezTo>
                    <a:cubicBezTo>
                      <a:pt x="1798865" y="404249"/>
                      <a:pt x="1798865" y="404249"/>
                      <a:pt x="1798865" y="404249"/>
                    </a:cubicBezTo>
                    <a:cubicBezTo>
                      <a:pt x="1798865" y="404249"/>
                      <a:pt x="1564230" y="28073"/>
                      <a:pt x="999990" y="0"/>
                    </a:cubicBezTo>
                    <a:cubicBezTo>
                      <a:pt x="435750" y="28073"/>
                      <a:pt x="201115" y="404249"/>
                      <a:pt x="201115" y="404249"/>
                    </a:cubicBezTo>
                    <a:cubicBezTo>
                      <a:pt x="201115" y="404249"/>
                      <a:pt x="201115" y="404249"/>
                      <a:pt x="150836" y="376176"/>
                    </a:cubicBezTo>
                    <a:cubicBezTo>
                      <a:pt x="150836" y="376176"/>
                      <a:pt x="150836" y="376176"/>
                      <a:pt x="0" y="628832"/>
                    </a:cubicBezTo>
                    <a:cubicBezTo>
                      <a:pt x="0" y="628832"/>
                      <a:pt x="0" y="628832"/>
                      <a:pt x="279327" y="78604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398;p19">
                <a:extLst>
                  <a:ext uri="{FF2B5EF4-FFF2-40B4-BE49-F238E27FC236}">
                    <a16:creationId xmlns:a16="http://schemas.microsoft.com/office/drawing/2014/main" id="{2DDB7462-D2F7-320C-F18A-3AB18DD655B2}"/>
                  </a:ext>
                </a:extLst>
              </p:cNvPr>
              <p:cNvSpPr/>
              <p:nvPr/>
            </p:nvSpPr>
            <p:spPr>
              <a:xfrm rot="-5336638" flipH="1">
                <a:off x="6523442" y="3867084"/>
                <a:ext cx="1615151" cy="634793"/>
              </a:xfrm>
              <a:custGeom>
                <a:avLst/>
                <a:gdLst/>
                <a:ahLst/>
                <a:cxnLst/>
                <a:rect l="l" t="t" r="r" b="b"/>
                <a:pathLst>
                  <a:path w="1999980" h="786040" extrusionOk="0">
                    <a:moveTo>
                      <a:pt x="279327" y="786040"/>
                    </a:moveTo>
                    <a:cubicBezTo>
                      <a:pt x="575413" y="247041"/>
                      <a:pt x="999990" y="297572"/>
                      <a:pt x="999990" y="297572"/>
                    </a:cubicBezTo>
                    <a:cubicBezTo>
                      <a:pt x="999990" y="297572"/>
                      <a:pt x="1424567" y="247041"/>
                      <a:pt x="1720653" y="786040"/>
                    </a:cubicBezTo>
                    <a:cubicBezTo>
                      <a:pt x="1999980" y="628832"/>
                      <a:pt x="1999980" y="628832"/>
                      <a:pt x="1999980" y="628832"/>
                    </a:cubicBezTo>
                    <a:cubicBezTo>
                      <a:pt x="1849144" y="376176"/>
                      <a:pt x="1849144" y="376176"/>
                      <a:pt x="1849144" y="376176"/>
                    </a:cubicBezTo>
                    <a:cubicBezTo>
                      <a:pt x="1798865" y="404249"/>
                      <a:pt x="1798865" y="404249"/>
                      <a:pt x="1798865" y="404249"/>
                    </a:cubicBezTo>
                    <a:cubicBezTo>
                      <a:pt x="1798865" y="404249"/>
                      <a:pt x="1564230" y="28073"/>
                      <a:pt x="999990" y="0"/>
                    </a:cubicBezTo>
                    <a:cubicBezTo>
                      <a:pt x="435750" y="28073"/>
                      <a:pt x="201115" y="404249"/>
                      <a:pt x="201115" y="404249"/>
                    </a:cubicBezTo>
                    <a:cubicBezTo>
                      <a:pt x="201115" y="404249"/>
                      <a:pt x="201115" y="404249"/>
                      <a:pt x="150836" y="376176"/>
                    </a:cubicBezTo>
                    <a:cubicBezTo>
                      <a:pt x="150836" y="376176"/>
                      <a:pt x="150836" y="376176"/>
                      <a:pt x="0" y="628832"/>
                    </a:cubicBezTo>
                    <a:cubicBezTo>
                      <a:pt x="0" y="628832"/>
                      <a:pt x="0" y="628832"/>
                      <a:pt x="279327" y="78604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399;p19">
                <a:extLst>
                  <a:ext uri="{FF2B5EF4-FFF2-40B4-BE49-F238E27FC236}">
                    <a16:creationId xmlns:a16="http://schemas.microsoft.com/office/drawing/2014/main" id="{140776CD-248C-176B-7B17-41825A07C19E}"/>
                  </a:ext>
                </a:extLst>
              </p:cNvPr>
              <p:cNvSpPr/>
              <p:nvPr/>
            </p:nvSpPr>
            <p:spPr>
              <a:xfrm rot="8936638">
                <a:off x="4732774" y="2833243"/>
                <a:ext cx="1615151" cy="634793"/>
              </a:xfrm>
              <a:custGeom>
                <a:avLst/>
                <a:gdLst/>
                <a:ahLst/>
                <a:cxnLst/>
                <a:rect l="l" t="t" r="r" b="b"/>
                <a:pathLst>
                  <a:path w="1999980" h="786040" extrusionOk="0">
                    <a:moveTo>
                      <a:pt x="279327" y="786040"/>
                    </a:moveTo>
                    <a:cubicBezTo>
                      <a:pt x="575413" y="247041"/>
                      <a:pt x="999990" y="297572"/>
                      <a:pt x="999990" y="297572"/>
                    </a:cubicBezTo>
                    <a:cubicBezTo>
                      <a:pt x="999990" y="297572"/>
                      <a:pt x="1424567" y="247041"/>
                      <a:pt x="1720653" y="786040"/>
                    </a:cubicBezTo>
                    <a:cubicBezTo>
                      <a:pt x="1999980" y="628832"/>
                      <a:pt x="1999980" y="628832"/>
                      <a:pt x="1999980" y="628832"/>
                    </a:cubicBezTo>
                    <a:cubicBezTo>
                      <a:pt x="1849144" y="376176"/>
                      <a:pt x="1849144" y="376176"/>
                      <a:pt x="1849144" y="376176"/>
                    </a:cubicBezTo>
                    <a:cubicBezTo>
                      <a:pt x="1798865" y="404249"/>
                      <a:pt x="1798865" y="404249"/>
                      <a:pt x="1798865" y="404249"/>
                    </a:cubicBezTo>
                    <a:cubicBezTo>
                      <a:pt x="1798865" y="404249"/>
                      <a:pt x="1564230" y="28073"/>
                      <a:pt x="999990" y="0"/>
                    </a:cubicBezTo>
                    <a:cubicBezTo>
                      <a:pt x="435750" y="28073"/>
                      <a:pt x="201115" y="404249"/>
                      <a:pt x="201115" y="404249"/>
                    </a:cubicBezTo>
                    <a:cubicBezTo>
                      <a:pt x="201115" y="404249"/>
                      <a:pt x="201115" y="404249"/>
                      <a:pt x="150836" y="376176"/>
                    </a:cubicBezTo>
                    <a:cubicBezTo>
                      <a:pt x="150836" y="376176"/>
                      <a:pt x="150836" y="376176"/>
                      <a:pt x="0" y="628832"/>
                    </a:cubicBezTo>
                    <a:cubicBezTo>
                      <a:pt x="0" y="628832"/>
                      <a:pt x="0" y="628832"/>
                      <a:pt x="279327" y="78604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400;p19">
                <a:extLst>
                  <a:ext uri="{FF2B5EF4-FFF2-40B4-BE49-F238E27FC236}">
                    <a16:creationId xmlns:a16="http://schemas.microsoft.com/office/drawing/2014/main" id="{FDBC815B-E621-F069-C2F0-8B520277A2B3}"/>
                  </a:ext>
                </a:extLst>
              </p:cNvPr>
              <p:cNvSpPr/>
              <p:nvPr/>
            </p:nvSpPr>
            <p:spPr>
              <a:xfrm rot="1800000">
                <a:off x="4716889" y="4928440"/>
                <a:ext cx="1615151" cy="634794"/>
              </a:xfrm>
              <a:custGeom>
                <a:avLst/>
                <a:gdLst/>
                <a:ahLst/>
                <a:cxnLst/>
                <a:rect l="l" t="t" r="r" b="b"/>
                <a:pathLst>
                  <a:path w="1999980" h="786040" extrusionOk="0">
                    <a:moveTo>
                      <a:pt x="279327" y="786040"/>
                    </a:moveTo>
                    <a:cubicBezTo>
                      <a:pt x="575413" y="247041"/>
                      <a:pt x="999990" y="297572"/>
                      <a:pt x="999990" y="297572"/>
                    </a:cubicBezTo>
                    <a:cubicBezTo>
                      <a:pt x="999990" y="297572"/>
                      <a:pt x="1424567" y="247041"/>
                      <a:pt x="1720653" y="786040"/>
                    </a:cubicBezTo>
                    <a:cubicBezTo>
                      <a:pt x="1999980" y="628832"/>
                      <a:pt x="1999980" y="628832"/>
                      <a:pt x="1999980" y="628832"/>
                    </a:cubicBezTo>
                    <a:cubicBezTo>
                      <a:pt x="1849144" y="376176"/>
                      <a:pt x="1849144" y="376176"/>
                      <a:pt x="1849144" y="376176"/>
                    </a:cubicBezTo>
                    <a:cubicBezTo>
                      <a:pt x="1798865" y="404249"/>
                      <a:pt x="1798865" y="404249"/>
                      <a:pt x="1798865" y="404249"/>
                    </a:cubicBezTo>
                    <a:cubicBezTo>
                      <a:pt x="1798865" y="404249"/>
                      <a:pt x="1564230" y="28073"/>
                      <a:pt x="999990" y="0"/>
                    </a:cubicBezTo>
                    <a:cubicBezTo>
                      <a:pt x="435750" y="28073"/>
                      <a:pt x="201115" y="404249"/>
                      <a:pt x="201115" y="404249"/>
                    </a:cubicBezTo>
                    <a:cubicBezTo>
                      <a:pt x="201115" y="404249"/>
                      <a:pt x="201115" y="404249"/>
                      <a:pt x="150836" y="376176"/>
                    </a:cubicBezTo>
                    <a:cubicBezTo>
                      <a:pt x="150836" y="376176"/>
                      <a:pt x="150836" y="376176"/>
                      <a:pt x="0" y="628832"/>
                    </a:cubicBezTo>
                    <a:cubicBezTo>
                      <a:pt x="0" y="628832"/>
                      <a:pt x="0" y="628832"/>
                      <a:pt x="279327" y="78604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401;p19">
                <a:extLst>
                  <a:ext uri="{FF2B5EF4-FFF2-40B4-BE49-F238E27FC236}">
                    <a16:creationId xmlns:a16="http://schemas.microsoft.com/office/drawing/2014/main" id="{6005DD8B-F0B9-F7BE-9925-D9097BA7306E}"/>
                  </a:ext>
                </a:extLst>
              </p:cNvPr>
              <p:cNvSpPr/>
              <p:nvPr/>
            </p:nvSpPr>
            <p:spPr>
              <a:xfrm rot="-1863362">
                <a:off x="5916789" y="4917837"/>
                <a:ext cx="1615151" cy="634793"/>
              </a:xfrm>
              <a:custGeom>
                <a:avLst/>
                <a:gdLst/>
                <a:ahLst/>
                <a:cxnLst/>
                <a:rect l="l" t="t" r="r" b="b"/>
                <a:pathLst>
                  <a:path w="1999980" h="786040" extrusionOk="0">
                    <a:moveTo>
                      <a:pt x="279327" y="786040"/>
                    </a:moveTo>
                    <a:cubicBezTo>
                      <a:pt x="575413" y="247041"/>
                      <a:pt x="999990" y="297572"/>
                      <a:pt x="999990" y="297572"/>
                    </a:cubicBezTo>
                    <a:cubicBezTo>
                      <a:pt x="999990" y="297572"/>
                      <a:pt x="1424567" y="247041"/>
                      <a:pt x="1720653" y="786040"/>
                    </a:cubicBezTo>
                    <a:cubicBezTo>
                      <a:pt x="1999980" y="628832"/>
                      <a:pt x="1999980" y="628832"/>
                      <a:pt x="1999980" y="628832"/>
                    </a:cubicBezTo>
                    <a:cubicBezTo>
                      <a:pt x="1849144" y="376176"/>
                      <a:pt x="1849144" y="376176"/>
                      <a:pt x="1849144" y="376176"/>
                    </a:cubicBezTo>
                    <a:cubicBezTo>
                      <a:pt x="1798865" y="404249"/>
                      <a:pt x="1798865" y="404249"/>
                      <a:pt x="1798865" y="404249"/>
                    </a:cubicBezTo>
                    <a:cubicBezTo>
                      <a:pt x="1798865" y="404249"/>
                      <a:pt x="1564230" y="28073"/>
                      <a:pt x="999990" y="0"/>
                    </a:cubicBezTo>
                    <a:cubicBezTo>
                      <a:pt x="435750" y="28073"/>
                      <a:pt x="201115" y="404249"/>
                      <a:pt x="201115" y="404249"/>
                    </a:cubicBezTo>
                    <a:cubicBezTo>
                      <a:pt x="201115" y="404249"/>
                      <a:pt x="201115" y="404249"/>
                      <a:pt x="150836" y="376176"/>
                    </a:cubicBezTo>
                    <a:cubicBezTo>
                      <a:pt x="150836" y="376176"/>
                      <a:pt x="150836" y="376176"/>
                      <a:pt x="0" y="628832"/>
                    </a:cubicBezTo>
                    <a:cubicBezTo>
                      <a:pt x="0" y="628832"/>
                      <a:pt x="0" y="628832"/>
                      <a:pt x="279327" y="78604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402;p19">
                <a:extLst>
                  <a:ext uri="{FF2B5EF4-FFF2-40B4-BE49-F238E27FC236}">
                    <a16:creationId xmlns:a16="http://schemas.microsoft.com/office/drawing/2014/main" id="{C36476A9-3396-87FC-6347-60E13A26E0FE}"/>
                  </a:ext>
                </a:extLst>
              </p:cNvPr>
              <p:cNvSpPr/>
              <p:nvPr/>
            </p:nvSpPr>
            <p:spPr>
              <a:xfrm rot="5463362" flipH="1">
                <a:off x="4126122" y="3883995"/>
                <a:ext cx="1615151" cy="634793"/>
              </a:xfrm>
              <a:custGeom>
                <a:avLst/>
                <a:gdLst/>
                <a:ahLst/>
                <a:cxnLst/>
                <a:rect l="l" t="t" r="r" b="b"/>
                <a:pathLst>
                  <a:path w="1999980" h="786040" extrusionOk="0">
                    <a:moveTo>
                      <a:pt x="279327" y="786040"/>
                    </a:moveTo>
                    <a:cubicBezTo>
                      <a:pt x="575413" y="247041"/>
                      <a:pt x="999990" y="297572"/>
                      <a:pt x="999990" y="297572"/>
                    </a:cubicBezTo>
                    <a:cubicBezTo>
                      <a:pt x="999990" y="297572"/>
                      <a:pt x="1424567" y="247041"/>
                      <a:pt x="1720653" y="786040"/>
                    </a:cubicBezTo>
                    <a:cubicBezTo>
                      <a:pt x="1999980" y="628832"/>
                      <a:pt x="1999980" y="628832"/>
                      <a:pt x="1999980" y="628832"/>
                    </a:cubicBezTo>
                    <a:cubicBezTo>
                      <a:pt x="1849144" y="376176"/>
                      <a:pt x="1849144" y="376176"/>
                      <a:pt x="1849144" y="376176"/>
                    </a:cubicBezTo>
                    <a:cubicBezTo>
                      <a:pt x="1798865" y="404249"/>
                      <a:pt x="1798865" y="404249"/>
                      <a:pt x="1798865" y="404249"/>
                    </a:cubicBezTo>
                    <a:cubicBezTo>
                      <a:pt x="1798865" y="404249"/>
                      <a:pt x="1564230" y="28073"/>
                      <a:pt x="999990" y="0"/>
                    </a:cubicBezTo>
                    <a:cubicBezTo>
                      <a:pt x="435750" y="28073"/>
                      <a:pt x="201115" y="404249"/>
                      <a:pt x="201115" y="404249"/>
                    </a:cubicBezTo>
                    <a:cubicBezTo>
                      <a:pt x="201115" y="404249"/>
                      <a:pt x="201115" y="404249"/>
                      <a:pt x="150836" y="376176"/>
                    </a:cubicBezTo>
                    <a:cubicBezTo>
                      <a:pt x="150836" y="376176"/>
                      <a:pt x="150836" y="376176"/>
                      <a:pt x="0" y="628832"/>
                    </a:cubicBezTo>
                    <a:cubicBezTo>
                      <a:pt x="0" y="628832"/>
                      <a:pt x="0" y="628832"/>
                      <a:pt x="279327" y="78604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" name="Google Shape;403;p19">
              <a:extLst>
                <a:ext uri="{FF2B5EF4-FFF2-40B4-BE49-F238E27FC236}">
                  <a16:creationId xmlns:a16="http://schemas.microsoft.com/office/drawing/2014/main" id="{5516D163-37C2-6F96-20C3-AA847E33B361}"/>
                </a:ext>
              </a:extLst>
            </p:cNvPr>
            <p:cNvSpPr/>
            <p:nvPr/>
          </p:nvSpPr>
          <p:spPr>
            <a:xfrm>
              <a:off x="7102424" y="3350742"/>
              <a:ext cx="845661" cy="845660"/>
            </a:xfrm>
            <a:prstGeom prst="ellipse">
              <a:avLst/>
            </a:prstGeom>
            <a:solidFill>
              <a:srgbClr val="0284E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404;p19">
              <a:extLst>
                <a:ext uri="{FF2B5EF4-FFF2-40B4-BE49-F238E27FC236}">
                  <a16:creationId xmlns:a16="http://schemas.microsoft.com/office/drawing/2014/main" id="{754B7489-373F-3773-29A6-29DBF323D537}"/>
                </a:ext>
              </a:extLst>
            </p:cNvPr>
            <p:cNvSpPr/>
            <p:nvPr/>
          </p:nvSpPr>
          <p:spPr>
            <a:xfrm>
              <a:off x="9288584" y="4612923"/>
              <a:ext cx="845661" cy="845660"/>
            </a:xfrm>
            <a:prstGeom prst="ellipse">
              <a:avLst/>
            </a:prstGeom>
            <a:solidFill>
              <a:srgbClr val="0284E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405;p19">
              <a:extLst>
                <a:ext uri="{FF2B5EF4-FFF2-40B4-BE49-F238E27FC236}">
                  <a16:creationId xmlns:a16="http://schemas.microsoft.com/office/drawing/2014/main" id="{4E7BFFA6-E968-EA8E-DE71-0B9776DAA683}"/>
                </a:ext>
              </a:extLst>
            </p:cNvPr>
            <p:cNvSpPr/>
            <p:nvPr/>
          </p:nvSpPr>
          <p:spPr>
            <a:xfrm>
              <a:off x="8563627" y="5868586"/>
              <a:ext cx="845661" cy="845660"/>
            </a:xfrm>
            <a:prstGeom prst="ellipse">
              <a:avLst/>
            </a:prstGeom>
            <a:solidFill>
              <a:srgbClr val="FF8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406;p19">
              <a:extLst>
                <a:ext uri="{FF2B5EF4-FFF2-40B4-BE49-F238E27FC236}">
                  <a16:creationId xmlns:a16="http://schemas.microsoft.com/office/drawing/2014/main" id="{D1B4F21A-F1DF-5289-21F5-4AEED07D2D3D}"/>
                </a:ext>
              </a:extLst>
            </p:cNvPr>
            <p:cNvSpPr/>
            <p:nvPr/>
          </p:nvSpPr>
          <p:spPr>
            <a:xfrm>
              <a:off x="6368352" y="4622189"/>
              <a:ext cx="845661" cy="845660"/>
            </a:xfrm>
            <a:prstGeom prst="ellipse">
              <a:avLst/>
            </a:prstGeom>
            <a:solidFill>
              <a:srgbClr val="FF8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407;p19">
              <a:extLst>
                <a:ext uri="{FF2B5EF4-FFF2-40B4-BE49-F238E27FC236}">
                  <a16:creationId xmlns:a16="http://schemas.microsoft.com/office/drawing/2014/main" id="{62AB79D4-DD61-4341-64CE-D91AA90E29BB}"/>
                </a:ext>
              </a:extLst>
            </p:cNvPr>
            <p:cNvSpPr/>
            <p:nvPr/>
          </p:nvSpPr>
          <p:spPr>
            <a:xfrm>
              <a:off x="8562676" y="3345874"/>
              <a:ext cx="845661" cy="845660"/>
            </a:xfrm>
            <a:prstGeom prst="ellipse">
              <a:avLst/>
            </a:prstGeom>
            <a:solidFill>
              <a:srgbClr val="FF8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408;p19">
              <a:extLst>
                <a:ext uri="{FF2B5EF4-FFF2-40B4-BE49-F238E27FC236}">
                  <a16:creationId xmlns:a16="http://schemas.microsoft.com/office/drawing/2014/main" id="{078C39B6-4C20-1B54-866C-56595D992D5A}"/>
                </a:ext>
              </a:extLst>
            </p:cNvPr>
            <p:cNvSpPr/>
            <p:nvPr/>
          </p:nvSpPr>
          <p:spPr>
            <a:xfrm>
              <a:off x="7090982" y="5894927"/>
              <a:ext cx="845661" cy="845660"/>
            </a:xfrm>
            <a:prstGeom prst="ellipse">
              <a:avLst/>
            </a:prstGeom>
            <a:solidFill>
              <a:srgbClr val="0284E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409;p19">
              <a:extLst>
                <a:ext uri="{FF2B5EF4-FFF2-40B4-BE49-F238E27FC236}">
                  <a16:creationId xmlns:a16="http://schemas.microsoft.com/office/drawing/2014/main" id="{E3D4AE2F-DC7E-71F1-87F8-4ED42AAA8803}"/>
                </a:ext>
              </a:extLst>
            </p:cNvPr>
            <p:cNvSpPr txBox="1"/>
            <p:nvPr/>
          </p:nvSpPr>
          <p:spPr>
            <a:xfrm>
              <a:off x="9613044" y="3320827"/>
              <a:ext cx="2648303" cy="63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is not a review meeting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410;p19">
              <a:extLst>
                <a:ext uri="{FF2B5EF4-FFF2-40B4-BE49-F238E27FC236}">
                  <a16:creationId xmlns:a16="http://schemas.microsoft.com/office/drawing/2014/main" id="{9D1612A1-2FE8-CBF6-A546-B49B0D96AF97}"/>
                </a:ext>
              </a:extLst>
            </p:cNvPr>
            <p:cNvSpPr txBox="1"/>
            <p:nvPr/>
          </p:nvSpPr>
          <p:spPr>
            <a:xfrm>
              <a:off x="2685775" y="3248704"/>
              <a:ext cx="4301528" cy="63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is a meeting where the Scrum team assess what has been finished during the Sprint</a:t>
              </a: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" name="Google Shape;411;p19">
              <a:extLst>
                <a:ext uri="{FF2B5EF4-FFF2-40B4-BE49-F238E27FC236}">
                  <a16:creationId xmlns:a16="http://schemas.microsoft.com/office/drawing/2014/main" id="{2EC7AC8D-15BF-E19E-5EF1-C0ADD5B399FA}"/>
                </a:ext>
              </a:extLst>
            </p:cNvPr>
            <p:cNvSpPr txBox="1"/>
            <p:nvPr/>
          </p:nvSpPr>
          <p:spPr>
            <a:xfrm>
              <a:off x="9604307" y="6031091"/>
              <a:ext cx="3436562" cy="63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is held to get some input just as a guarantee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12;p19">
              <a:extLst>
                <a:ext uri="{FF2B5EF4-FFF2-40B4-BE49-F238E27FC236}">
                  <a16:creationId xmlns:a16="http://schemas.microsoft.com/office/drawing/2014/main" id="{4A05E5AE-2223-FBF4-BADE-FE8C36F3C375}"/>
                </a:ext>
              </a:extLst>
            </p:cNvPr>
            <p:cNvSpPr txBox="1"/>
            <p:nvPr/>
          </p:nvSpPr>
          <p:spPr>
            <a:xfrm>
              <a:off x="3387713" y="6031091"/>
              <a:ext cx="3481417" cy="63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Demonstrates the working product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413;p19">
              <a:extLst>
                <a:ext uri="{FF2B5EF4-FFF2-40B4-BE49-F238E27FC236}">
                  <a16:creationId xmlns:a16="http://schemas.microsoft.com/office/drawing/2014/main" id="{C10E854E-1990-273A-AA0F-99F9929AFB73}"/>
                </a:ext>
              </a:extLst>
            </p:cNvPr>
            <p:cNvSpPr txBox="1"/>
            <p:nvPr/>
          </p:nvSpPr>
          <p:spPr>
            <a:xfrm>
              <a:off x="2685774" y="4622189"/>
              <a:ext cx="3557293" cy="63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is conducted once the Sprint is finished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14;p19">
              <a:extLst>
                <a:ext uri="{FF2B5EF4-FFF2-40B4-BE49-F238E27FC236}">
                  <a16:creationId xmlns:a16="http://schemas.microsoft.com/office/drawing/2014/main" id="{2A032E01-A80D-2C25-CB60-D085F7C32CB1}"/>
                </a:ext>
              </a:extLst>
            </p:cNvPr>
            <p:cNvSpPr txBox="1"/>
            <p:nvPr/>
          </p:nvSpPr>
          <p:spPr>
            <a:xfrm>
              <a:off x="10202264" y="4622189"/>
              <a:ext cx="2240648" cy="63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Involves sharing data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29363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Sprint Review Meeting</a:t>
            </a:r>
            <a:endParaRPr dirty="0"/>
          </a:p>
        </p:txBody>
      </p:sp>
      <p:sp>
        <p:nvSpPr>
          <p:cNvPr id="8" name="Brandline_LVC">
            <a:extLst>
              <a:ext uri="{FF2B5EF4-FFF2-40B4-BE49-F238E27FC236}">
                <a16:creationId xmlns:a16="http://schemas.microsoft.com/office/drawing/2014/main" id="{B7F70026-37A8-B8D3-3D61-706EF3B39B90}"/>
              </a:ext>
            </a:extLst>
          </p:cNvPr>
          <p:cNvSpPr/>
          <p:nvPr/>
        </p:nvSpPr>
        <p:spPr>
          <a:xfrm>
            <a:off x="5638800" y="816324"/>
            <a:ext cx="4976892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Google Shape;422;p20">
            <a:extLst>
              <a:ext uri="{FF2B5EF4-FFF2-40B4-BE49-F238E27FC236}">
                <a16:creationId xmlns:a16="http://schemas.microsoft.com/office/drawing/2014/main" id="{E1677CD4-59B1-C52F-7E92-7FC097F44DAB}"/>
              </a:ext>
            </a:extLst>
          </p:cNvPr>
          <p:cNvSpPr/>
          <p:nvPr/>
        </p:nvSpPr>
        <p:spPr>
          <a:xfrm>
            <a:off x="1289608" y="1228331"/>
            <a:ext cx="13716000" cy="980943"/>
          </a:xfrm>
          <a:prstGeom prst="roundRect">
            <a:avLst>
              <a:gd name="adj" fmla="val 11839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is usually held toward the end of every Sprint to ensure that it meets the objectives.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423;p2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B000780-D531-EEDF-A03E-A06903747D4C}"/>
              </a:ext>
            </a:extLst>
          </p:cNvPr>
          <p:cNvGrpSpPr/>
          <p:nvPr/>
        </p:nvGrpSpPr>
        <p:grpSpPr>
          <a:xfrm>
            <a:off x="1708189" y="3466695"/>
            <a:ext cx="12845499" cy="3692388"/>
            <a:chOff x="361708" y="1984870"/>
            <a:chExt cx="11506021" cy="3307360"/>
          </a:xfrm>
        </p:grpSpPr>
        <p:sp>
          <p:nvSpPr>
            <p:cNvPr id="26" name="Google Shape;424;p20">
              <a:extLst>
                <a:ext uri="{FF2B5EF4-FFF2-40B4-BE49-F238E27FC236}">
                  <a16:creationId xmlns:a16="http://schemas.microsoft.com/office/drawing/2014/main" id="{15255C4D-909E-0A56-9A4A-C538A5BBD056}"/>
                </a:ext>
              </a:extLst>
            </p:cNvPr>
            <p:cNvSpPr/>
            <p:nvPr/>
          </p:nvSpPr>
          <p:spPr>
            <a:xfrm>
              <a:off x="4804631" y="3540391"/>
              <a:ext cx="2116260" cy="1323600"/>
            </a:xfrm>
            <a:custGeom>
              <a:avLst/>
              <a:gdLst/>
              <a:ahLst/>
              <a:cxnLst/>
              <a:rect l="l" t="t" r="r" b="b"/>
              <a:pathLst>
                <a:path w="21407" h="19790" extrusionOk="0">
                  <a:moveTo>
                    <a:pt x="21407" y="14360"/>
                  </a:moveTo>
                  <a:cubicBezTo>
                    <a:pt x="16510" y="21600"/>
                    <a:pt x="8567" y="21600"/>
                    <a:pt x="3670" y="14360"/>
                  </a:cubicBezTo>
                  <a:cubicBezTo>
                    <a:pt x="1004" y="10418"/>
                    <a:pt x="-193" y="5149"/>
                    <a:pt x="25" y="0"/>
                  </a:cubicBezTo>
                </a:path>
              </a:pathLst>
            </a:custGeom>
            <a:noFill/>
            <a:ln w="9525" cap="flat" cmpd="sng">
              <a:solidFill>
                <a:srgbClr val="7F7F7F">
                  <a:alpha val="41176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425;p20">
              <a:extLst>
                <a:ext uri="{FF2B5EF4-FFF2-40B4-BE49-F238E27FC236}">
                  <a16:creationId xmlns:a16="http://schemas.microsoft.com/office/drawing/2014/main" id="{DB8E3130-7AE4-4668-52F8-8EEFBBB10381}"/>
                </a:ext>
              </a:extLst>
            </p:cNvPr>
            <p:cNvSpPr/>
            <p:nvPr/>
          </p:nvSpPr>
          <p:spPr>
            <a:xfrm>
              <a:off x="6832061" y="4417908"/>
              <a:ext cx="175380" cy="1697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4494"/>
                  </a:moveTo>
                  <a:lnTo>
                    <a:pt x="14306" y="21600"/>
                  </a:lnTo>
                  <a:lnTo>
                    <a:pt x="21600" y="0"/>
                  </a:lnTo>
                  <a:lnTo>
                    <a:pt x="0" y="4494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70"/>
                <a:buFont typeface="Arial"/>
                <a:buNone/>
              </a:pPr>
              <a:endParaRPr sz="7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426;p20">
              <a:extLst>
                <a:ext uri="{FF2B5EF4-FFF2-40B4-BE49-F238E27FC236}">
                  <a16:creationId xmlns:a16="http://schemas.microsoft.com/office/drawing/2014/main" id="{5A551BB8-539B-017E-020F-21B42D81EBC5}"/>
                </a:ext>
              </a:extLst>
            </p:cNvPr>
            <p:cNvSpPr/>
            <p:nvPr/>
          </p:nvSpPr>
          <p:spPr>
            <a:xfrm>
              <a:off x="4860864" y="3637394"/>
              <a:ext cx="2846388" cy="1654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cubicBezTo>
                    <a:pt x="21600" y="11941"/>
                    <a:pt x="15986" y="21600"/>
                    <a:pt x="9044" y="21600"/>
                  </a:cubicBezTo>
                  <a:cubicBezTo>
                    <a:pt x="5492" y="21600"/>
                    <a:pt x="2266" y="19036"/>
                    <a:pt x="0" y="14927"/>
                  </a:cubicBezTo>
                </a:path>
              </a:pathLst>
            </a:custGeom>
            <a:noFill/>
            <a:ln w="9525" cap="flat" cmpd="sng">
              <a:solidFill>
                <a:srgbClr val="7F7F7F">
                  <a:alpha val="41176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427;p20">
              <a:extLst>
                <a:ext uri="{FF2B5EF4-FFF2-40B4-BE49-F238E27FC236}">
                  <a16:creationId xmlns:a16="http://schemas.microsoft.com/office/drawing/2014/main" id="{5642A994-4C9C-7F0F-D119-0152C9AA2299}"/>
                </a:ext>
              </a:extLst>
            </p:cNvPr>
            <p:cNvSpPr/>
            <p:nvPr/>
          </p:nvSpPr>
          <p:spPr>
            <a:xfrm>
              <a:off x="4809847" y="4735304"/>
              <a:ext cx="173130" cy="1719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826" y="21600"/>
                  </a:moveTo>
                  <a:lnTo>
                    <a:pt x="21600" y="5722"/>
                  </a:lnTo>
                  <a:lnTo>
                    <a:pt x="0" y="0"/>
                  </a:lnTo>
                  <a:lnTo>
                    <a:pt x="5826" y="2160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70"/>
                <a:buFont typeface="Arial"/>
                <a:buNone/>
              </a:pPr>
              <a:endParaRPr sz="7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428;p20">
              <a:extLst>
                <a:ext uri="{FF2B5EF4-FFF2-40B4-BE49-F238E27FC236}">
                  <a16:creationId xmlns:a16="http://schemas.microsoft.com/office/drawing/2014/main" id="{0B399098-1F6A-68B5-5BD5-D71ABB46EBDB}"/>
                </a:ext>
              </a:extLst>
            </p:cNvPr>
            <p:cNvSpPr/>
            <p:nvPr/>
          </p:nvSpPr>
          <p:spPr>
            <a:xfrm>
              <a:off x="3618367" y="2770714"/>
              <a:ext cx="1649062" cy="1649061"/>
            </a:xfrm>
            <a:custGeom>
              <a:avLst/>
              <a:gdLst/>
              <a:ahLst/>
              <a:cxnLst/>
              <a:rect l="l" t="t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84E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429;p20">
              <a:extLst>
                <a:ext uri="{FF2B5EF4-FFF2-40B4-BE49-F238E27FC236}">
                  <a16:creationId xmlns:a16="http://schemas.microsoft.com/office/drawing/2014/main" id="{C4205812-DA7F-0DBD-0A01-2C8BD802C735}"/>
                </a:ext>
              </a:extLst>
            </p:cNvPr>
            <p:cNvSpPr/>
            <p:nvPr/>
          </p:nvSpPr>
          <p:spPr>
            <a:xfrm>
              <a:off x="6924571" y="2770714"/>
              <a:ext cx="1649062" cy="1649061"/>
            </a:xfrm>
            <a:custGeom>
              <a:avLst/>
              <a:gdLst/>
              <a:ahLst/>
              <a:cxnLst/>
              <a:rect l="l" t="t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8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430;p20">
              <a:extLst>
                <a:ext uri="{FF2B5EF4-FFF2-40B4-BE49-F238E27FC236}">
                  <a16:creationId xmlns:a16="http://schemas.microsoft.com/office/drawing/2014/main" id="{9AC1F261-7879-DD9E-04F6-B481A8D237E8}"/>
                </a:ext>
              </a:extLst>
            </p:cNvPr>
            <p:cNvSpPr/>
            <p:nvPr/>
          </p:nvSpPr>
          <p:spPr>
            <a:xfrm>
              <a:off x="4401046" y="1984870"/>
              <a:ext cx="2897487" cy="16525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0" y="9674"/>
                    <a:pt x="5515" y="0"/>
                    <a:pt x="12314" y="0"/>
                  </a:cubicBezTo>
                  <a:cubicBezTo>
                    <a:pt x="16025" y="0"/>
                    <a:pt x="19354" y="2885"/>
                    <a:pt x="21600" y="7423"/>
                  </a:cubicBezTo>
                </a:path>
              </a:pathLst>
            </a:custGeom>
            <a:noFill/>
            <a:ln w="9525" cap="flat" cmpd="sng">
              <a:solidFill>
                <a:srgbClr val="7F7F7F">
                  <a:alpha val="41176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431;p20">
              <a:extLst>
                <a:ext uri="{FF2B5EF4-FFF2-40B4-BE49-F238E27FC236}">
                  <a16:creationId xmlns:a16="http://schemas.microsoft.com/office/drawing/2014/main" id="{4875B6D4-A6B4-590A-308F-A8EA5FC98164}"/>
                </a:ext>
              </a:extLst>
            </p:cNvPr>
            <p:cNvSpPr/>
            <p:nvPr/>
          </p:nvSpPr>
          <p:spPr>
            <a:xfrm>
              <a:off x="5166945" y="2386473"/>
              <a:ext cx="2118213" cy="1263625"/>
            </a:xfrm>
            <a:custGeom>
              <a:avLst/>
              <a:gdLst/>
              <a:ahLst/>
              <a:cxnLst/>
              <a:rect l="l" t="t" r="r" b="b"/>
              <a:pathLst>
                <a:path w="21547" h="19713" extrusionOk="0">
                  <a:moveTo>
                    <a:pt x="0" y="5663"/>
                  </a:moveTo>
                  <a:cubicBezTo>
                    <a:pt x="4928" y="-1887"/>
                    <a:pt x="12922" y="-1887"/>
                    <a:pt x="17849" y="5663"/>
                  </a:cubicBezTo>
                  <a:cubicBezTo>
                    <a:pt x="20368" y="9521"/>
                    <a:pt x="21600" y="14638"/>
                    <a:pt x="21545" y="19713"/>
                  </a:cubicBezTo>
                </a:path>
              </a:pathLst>
            </a:custGeom>
            <a:noFill/>
            <a:ln w="9525" cap="flat" cmpd="sng">
              <a:solidFill>
                <a:srgbClr val="7F7F7F">
                  <a:alpha val="41176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432;p20">
              <a:extLst>
                <a:ext uri="{FF2B5EF4-FFF2-40B4-BE49-F238E27FC236}">
                  <a16:creationId xmlns:a16="http://schemas.microsoft.com/office/drawing/2014/main" id="{0B2A234C-57B4-B670-C5C4-930FAD041DB4}"/>
                </a:ext>
              </a:extLst>
            </p:cNvPr>
            <p:cNvSpPr/>
            <p:nvPr/>
          </p:nvSpPr>
          <p:spPr>
            <a:xfrm>
              <a:off x="5102013" y="2654672"/>
              <a:ext cx="172016" cy="1719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5878"/>
                  </a:moveTo>
                  <a:lnTo>
                    <a:pt x="5722" y="0"/>
                  </a:lnTo>
                  <a:lnTo>
                    <a:pt x="0" y="21600"/>
                  </a:lnTo>
                  <a:lnTo>
                    <a:pt x="21600" y="15878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70"/>
                <a:buFont typeface="Arial"/>
                <a:buNone/>
              </a:pPr>
              <a:endParaRPr sz="7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433;p20">
              <a:extLst>
                <a:ext uri="{FF2B5EF4-FFF2-40B4-BE49-F238E27FC236}">
                  <a16:creationId xmlns:a16="http://schemas.microsoft.com/office/drawing/2014/main" id="{D96DE0FC-B7ED-67DE-0CA1-1EE5BB9B543E}"/>
                </a:ext>
              </a:extLst>
            </p:cNvPr>
            <p:cNvSpPr/>
            <p:nvPr/>
          </p:nvSpPr>
          <p:spPr>
            <a:xfrm>
              <a:off x="7217666" y="2476869"/>
              <a:ext cx="169705" cy="1753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96" y="0"/>
                  </a:moveTo>
                  <a:lnTo>
                    <a:pt x="0" y="14306"/>
                  </a:lnTo>
                  <a:lnTo>
                    <a:pt x="21600" y="21600"/>
                  </a:lnTo>
                  <a:lnTo>
                    <a:pt x="1739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70"/>
                <a:buFont typeface="Arial"/>
                <a:buNone/>
              </a:pPr>
              <a:endParaRPr sz="7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434;p20">
              <a:extLst>
                <a:ext uri="{FF2B5EF4-FFF2-40B4-BE49-F238E27FC236}">
                  <a16:creationId xmlns:a16="http://schemas.microsoft.com/office/drawing/2014/main" id="{433BF01F-BE10-2208-3476-C508131DEADD}"/>
                </a:ext>
              </a:extLst>
            </p:cNvPr>
            <p:cNvSpPr txBox="1"/>
            <p:nvPr/>
          </p:nvSpPr>
          <p:spPr>
            <a:xfrm>
              <a:off x="361708" y="3439317"/>
              <a:ext cx="2912054" cy="340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Demonstrate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" name="Google Shape;435;p20">
              <a:extLst>
                <a:ext uri="{FF2B5EF4-FFF2-40B4-BE49-F238E27FC236}">
                  <a16:creationId xmlns:a16="http://schemas.microsoft.com/office/drawing/2014/main" id="{816EBBFF-9DBC-E96B-D0DA-497F10F74DE4}"/>
                </a:ext>
              </a:extLst>
            </p:cNvPr>
            <p:cNvSpPr txBox="1"/>
            <p:nvPr/>
          </p:nvSpPr>
          <p:spPr>
            <a:xfrm>
              <a:off x="8955675" y="3540391"/>
              <a:ext cx="2912054" cy="340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Determine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83189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Sprint Review Meeting</a:t>
            </a:r>
            <a:endParaRPr dirty="0"/>
          </a:p>
        </p:txBody>
      </p:sp>
      <p:sp>
        <p:nvSpPr>
          <p:cNvPr id="8" name="Brandline_LVC">
            <a:extLst>
              <a:ext uri="{FF2B5EF4-FFF2-40B4-BE49-F238E27FC236}">
                <a16:creationId xmlns:a16="http://schemas.microsoft.com/office/drawing/2014/main" id="{B7F70026-37A8-B8D3-3D61-706EF3B39B90}"/>
              </a:ext>
            </a:extLst>
          </p:cNvPr>
          <p:cNvSpPr/>
          <p:nvPr/>
        </p:nvSpPr>
        <p:spPr>
          <a:xfrm>
            <a:off x="5638800" y="816324"/>
            <a:ext cx="4976892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Google Shape;443;p18">
            <a:extLst>
              <a:ext uri="{FF2B5EF4-FFF2-40B4-BE49-F238E27FC236}">
                <a16:creationId xmlns:a16="http://schemas.microsoft.com/office/drawing/2014/main" id="{0C6DFE95-4CBF-1E56-D2A9-E970C282DCAA}"/>
              </a:ext>
            </a:extLst>
          </p:cNvPr>
          <p:cNvSpPr/>
          <p:nvPr/>
        </p:nvSpPr>
        <p:spPr>
          <a:xfrm>
            <a:off x="1893393" y="1324860"/>
            <a:ext cx="12469091" cy="934852"/>
          </a:xfrm>
          <a:prstGeom prst="roundRect">
            <a:avLst>
              <a:gd name="adj" fmla="val 11839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team shows the partners what has been achieved during the review by exhibiting the recently planned elements.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444;p18">
            <a:extLst>
              <a:ext uri="{FF2B5EF4-FFF2-40B4-BE49-F238E27FC236}">
                <a16:creationId xmlns:a16="http://schemas.microsoft.com/office/drawing/2014/main" id="{048CF725-D61C-E4F3-5A74-C4B046CBCE72}"/>
              </a:ext>
            </a:extLst>
          </p:cNvPr>
          <p:cNvSpPr/>
          <p:nvPr/>
        </p:nvSpPr>
        <p:spPr>
          <a:xfrm>
            <a:off x="1269939" y="7513983"/>
            <a:ext cx="13716000" cy="965463"/>
          </a:xfrm>
          <a:prstGeom prst="roundRect">
            <a:avLst>
              <a:gd name="adj" fmla="val 11839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Projects like PowerPoint are forbidden, and a planning time is set.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45;p18" descr="Business presentation concept, Company meeting about financial situation. Vector">
            <a:extLst>
              <a:ext uri="{FF2B5EF4-FFF2-40B4-BE49-F238E27FC236}">
                <a16:creationId xmlns:a16="http://schemas.microsoft.com/office/drawing/2014/main" id="{46FDB66D-DD6C-126B-8A7B-65B4324269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433" r="6788" b="9358"/>
          <a:stretch/>
        </p:blipFill>
        <p:spPr>
          <a:xfrm>
            <a:off x="5375056" y="2821172"/>
            <a:ext cx="5547790" cy="4218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5843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Sprint Review Meeting</a:t>
            </a:r>
            <a:endParaRPr dirty="0"/>
          </a:p>
        </p:txBody>
      </p:sp>
      <p:sp>
        <p:nvSpPr>
          <p:cNvPr id="8" name="Brandline_LVC">
            <a:extLst>
              <a:ext uri="{FF2B5EF4-FFF2-40B4-BE49-F238E27FC236}">
                <a16:creationId xmlns:a16="http://schemas.microsoft.com/office/drawing/2014/main" id="{B7F70026-37A8-B8D3-3D61-706EF3B39B90}"/>
              </a:ext>
            </a:extLst>
          </p:cNvPr>
          <p:cNvSpPr/>
          <p:nvPr/>
        </p:nvSpPr>
        <p:spPr>
          <a:xfrm>
            <a:off x="5638800" y="816324"/>
            <a:ext cx="4976892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Google Shape;452;p38">
            <a:extLst>
              <a:ext uri="{FF2B5EF4-FFF2-40B4-BE49-F238E27FC236}">
                <a16:creationId xmlns:a16="http://schemas.microsoft.com/office/drawing/2014/main" id="{4592754B-8556-1706-1AB1-76122BF8B711}"/>
              </a:ext>
            </a:extLst>
          </p:cNvPr>
          <p:cNvSpPr/>
          <p:nvPr/>
        </p:nvSpPr>
        <p:spPr>
          <a:xfrm>
            <a:off x="1289608" y="1252330"/>
            <a:ext cx="13716000" cy="956944"/>
          </a:xfrm>
          <a:prstGeom prst="roundRect">
            <a:avLst>
              <a:gd name="adj" fmla="val 11839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There is an interruption or significant diversion for the team. 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" name="Google Shape;453;p38">
            <a:extLst>
              <a:ext uri="{FF2B5EF4-FFF2-40B4-BE49-F238E27FC236}">
                <a16:creationId xmlns:a16="http://schemas.microsoft.com/office/drawing/2014/main" id="{CB93AEF2-E121-D03B-C7BB-7BB2D07797CD}"/>
              </a:ext>
            </a:extLst>
          </p:cNvPr>
          <p:cNvGrpSpPr/>
          <p:nvPr/>
        </p:nvGrpSpPr>
        <p:grpSpPr>
          <a:xfrm>
            <a:off x="4600584" y="2826775"/>
            <a:ext cx="9245671" cy="5374710"/>
            <a:chOff x="5554787" y="3766009"/>
            <a:chExt cx="6564879" cy="3816307"/>
          </a:xfrm>
        </p:grpSpPr>
        <p:sp>
          <p:nvSpPr>
            <p:cNvPr id="7" name="Google Shape;454;p38">
              <a:extLst>
                <a:ext uri="{FF2B5EF4-FFF2-40B4-BE49-F238E27FC236}">
                  <a16:creationId xmlns:a16="http://schemas.microsoft.com/office/drawing/2014/main" id="{19E6AC9E-19C9-CBB6-6481-659710F31288}"/>
                </a:ext>
              </a:extLst>
            </p:cNvPr>
            <p:cNvSpPr/>
            <p:nvPr/>
          </p:nvSpPr>
          <p:spPr>
            <a:xfrm>
              <a:off x="8397951" y="4307124"/>
              <a:ext cx="1067137" cy="1687903"/>
            </a:xfrm>
            <a:custGeom>
              <a:avLst/>
              <a:gdLst/>
              <a:ahLst/>
              <a:cxnLst/>
              <a:rect l="l" t="t" r="r" b="b"/>
              <a:pathLst>
                <a:path w="462" h="730" extrusionOk="0">
                  <a:moveTo>
                    <a:pt x="231" y="730"/>
                  </a:moveTo>
                  <a:cubicBezTo>
                    <a:pt x="216" y="730"/>
                    <a:pt x="201" y="729"/>
                    <a:pt x="187" y="726"/>
                  </a:cubicBezTo>
                  <a:cubicBezTo>
                    <a:pt x="170" y="719"/>
                    <a:pt x="153" y="713"/>
                    <a:pt x="135" y="710"/>
                  </a:cubicBezTo>
                  <a:cubicBezTo>
                    <a:pt x="77" y="683"/>
                    <a:pt x="32" y="633"/>
                    <a:pt x="12" y="572"/>
                  </a:cubicBezTo>
                  <a:cubicBezTo>
                    <a:pt x="4" y="548"/>
                    <a:pt x="0" y="524"/>
                    <a:pt x="0" y="499"/>
                  </a:cubicBezTo>
                  <a:cubicBezTo>
                    <a:pt x="0" y="463"/>
                    <a:pt x="9" y="427"/>
                    <a:pt x="25" y="394"/>
                  </a:cubicBezTo>
                  <a:cubicBezTo>
                    <a:pt x="42" y="376"/>
                    <a:pt x="57" y="355"/>
                    <a:pt x="69" y="334"/>
                  </a:cubicBezTo>
                  <a:cubicBezTo>
                    <a:pt x="91" y="292"/>
                    <a:pt x="102" y="246"/>
                    <a:pt x="102" y="199"/>
                  </a:cubicBezTo>
                  <a:cubicBezTo>
                    <a:pt x="102" y="122"/>
                    <a:pt x="71" y="52"/>
                    <a:pt x="21" y="0"/>
                  </a:cubicBezTo>
                  <a:cubicBezTo>
                    <a:pt x="217" y="63"/>
                    <a:pt x="377" y="215"/>
                    <a:pt x="447" y="416"/>
                  </a:cubicBezTo>
                  <a:cubicBezTo>
                    <a:pt x="451" y="430"/>
                    <a:pt x="451" y="430"/>
                    <a:pt x="451" y="430"/>
                  </a:cubicBezTo>
                  <a:cubicBezTo>
                    <a:pt x="458" y="452"/>
                    <a:pt x="462" y="476"/>
                    <a:pt x="462" y="499"/>
                  </a:cubicBezTo>
                  <a:cubicBezTo>
                    <a:pt x="462" y="627"/>
                    <a:pt x="358" y="730"/>
                    <a:pt x="231" y="730"/>
                  </a:cubicBezTo>
                  <a:close/>
                </a:path>
              </a:pathLst>
            </a:custGeom>
            <a:solidFill>
              <a:srgbClr val="44AA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455;p38">
              <a:extLst>
                <a:ext uri="{FF2B5EF4-FFF2-40B4-BE49-F238E27FC236}">
                  <a16:creationId xmlns:a16="http://schemas.microsoft.com/office/drawing/2014/main" id="{896089A3-A778-1364-2415-EF8FC3BD00F6}"/>
                </a:ext>
              </a:extLst>
            </p:cNvPr>
            <p:cNvSpPr/>
            <p:nvPr/>
          </p:nvSpPr>
          <p:spPr>
            <a:xfrm>
              <a:off x="6762988" y="4244840"/>
              <a:ext cx="1776140" cy="1067136"/>
            </a:xfrm>
            <a:custGeom>
              <a:avLst/>
              <a:gdLst/>
              <a:ahLst/>
              <a:cxnLst/>
              <a:rect l="l" t="t" r="r" b="b"/>
              <a:pathLst>
                <a:path w="769" h="461" extrusionOk="0">
                  <a:moveTo>
                    <a:pt x="538" y="461"/>
                  </a:moveTo>
                  <a:cubicBezTo>
                    <a:pt x="473" y="461"/>
                    <a:pt x="410" y="433"/>
                    <a:pt x="366" y="385"/>
                  </a:cubicBezTo>
                  <a:cubicBezTo>
                    <a:pt x="357" y="370"/>
                    <a:pt x="347" y="355"/>
                    <a:pt x="335" y="342"/>
                  </a:cubicBezTo>
                  <a:cubicBezTo>
                    <a:pt x="281" y="280"/>
                    <a:pt x="203" y="245"/>
                    <a:pt x="121" y="245"/>
                  </a:cubicBezTo>
                  <a:cubicBezTo>
                    <a:pt x="78" y="245"/>
                    <a:pt x="37" y="254"/>
                    <a:pt x="0" y="272"/>
                  </a:cubicBezTo>
                  <a:cubicBezTo>
                    <a:pt x="122" y="104"/>
                    <a:pt x="317" y="1"/>
                    <a:pt x="533" y="0"/>
                  </a:cubicBezTo>
                  <a:cubicBezTo>
                    <a:pt x="543" y="0"/>
                    <a:pt x="543" y="0"/>
                    <a:pt x="543" y="0"/>
                  </a:cubicBezTo>
                  <a:cubicBezTo>
                    <a:pt x="667" y="2"/>
                    <a:pt x="769" y="106"/>
                    <a:pt x="769" y="230"/>
                  </a:cubicBezTo>
                  <a:cubicBezTo>
                    <a:pt x="769" y="268"/>
                    <a:pt x="759" y="306"/>
                    <a:pt x="742" y="339"/>
                  </a:cubicBezTo>
                  <a:cubicBezTo>
                    <a:pt x="732" y="357"/>
                    <a:pt x="719" y="375"/>
                    <a:pt x="704" y="390"/>
                  </a:cubicBezTo>
                  <a:cubicBezTo>
                    <a:pt x="660" y="436"/>
                    <a:pt x="601" y="461"/>
                    <a:pt x="538" y="461"/>
                  </a:cubicBezTo>
                  <a:close/>
                </a:path>
              </a:pathLst>
            </a:custGeom>
            <a:solidFill>
              <a:srgbClr val="3785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456;p38">
              <a:extLst>
                <a:ext uri="{FF2B5EF4-FFF2-40B4-BE49-F238E27FC236}">
                  <a16:creationId xmlns:a16="http://schemas.microsoft.com/office/drawing/2014/main" id="{5839CD1F-4AA2-4633-A059-D32FC38C02A5}"/>
                </a:ext>
              </a:extLst>
            </p:cNvPr>
            <p:cNvSpPr/>
            <p:nvPr/>
          </p:nvSpPr>
          <p:spPr>
            <a:xfrm>
              <a:off x="6485824" y="4897787"/>
              <a:ext cx="1112812" cy="1752263"/>
            </a:xfrm>
            <a:custGeom>
              <a:avLst/>
              <a:gdLst/>
              <a:ahLst/>
              <a:cxnLst/>
              <a:rect l="l" t="t" r="r" b="b"/>
              <a:pathLst>
                <a:path w="481" h="758" extrusionOk="0">
                  <a:moveTo>
                    <a:pt x="125" y="758"/>
                  </a:moveTo>
                  <a:cubicBezTo>
                    <a:pt x="44" y="646"/>
                    <a:pt x="0" y="510"/>
                    <a:pt x="0" y="368"/>
                  </a:cubicBezTo>
                  <a:cubicBezTo>
                    <a:pt x="0" y="310"/>
                    <a:pt x="7" y="252"/>
                    <a:pt x="22" y="195"/>
                  </a:cubicBezTo>
                  <a:cubicBezTo>
                    <a:pt x="25" y="181"/>
                    <a:pt x="27" y="171"/>
                    <a:pt x="30" y="161"/>
                  </a:cubicBezTo>
                  <a:cubicBezTo>
                    <a:pt x="34" y="150"/>
                    <a:pt x="38" y="139"/>
                    <a:pt x="44" y="127"/>
                  </a:cubicBezTo>
                  <a:cubicBezTo>
                    <a:pt x="84" y="49"/>
                    <a:pt x="163" y="0"/>
                    <a:pt x="250" y="0"/>
                  </a:cubicBezTo>
                  <a:cubicBezTo>
                    <a:pt x="316" y="0"/>
                    <a:pt x="379" y="29"/>
                    <a:pt x="423" y="79"/>
                  </a:cubicBezTo>
                  <a:cubicBezTo>
                    <a:pt x="433" y="90"/>
                    <a:pt x="442" y="103"/>
                    <a:pt x="450" y="116"/>
                  </a:cubicBezTo>
                  <a:cubicBezTo>
                    <a:pt x="470" y="151"/>
                    <a:pt x="481" y="191"/>
                    <a:pt x="481" y="231"/>
                  </a:cubicBezTo>
                  <a:cubicBezTo>
                    <a:pt x="481" y="256"/>
                    <a:pt x="477" y="280"/>
                    <a:pt x="469" y="304"/>
                  </a:cubicBezTo>
                  <a:cubicBezTo>
                    <a:pt x="449" y="366"/>
                    <a:pt x="402" y="417"/>
                    <a:pt x="342" y="443"/>
                  </a:cubicBezTo>
                  <a:cubicBezTo>
                    <a:pt x="326" y="447"/>
                    <a:pt x="311" y="452"/>
                    <a:pt x="297" y="458"/>
                  </a:cubicBezTo>
                  <a:cubicBezTo>
                    <a:pt x="191" y="503"/>
                    <a:pt x="123" y="606"/>
                    <a:pt x="123" y="721"/>
                  </a:cubicBezTo>
                  <a:cubicBezTo>
                    <a:pt x="123" y="733"/>
                    <a:pt x="124" y="746"/>
                    <a:pt x="125" y="758"/>
                  </a:cubicBezTo>
                  <a:close/>
                </a:path>
              </a:pathLst>
            </a:custGeom>
            <a:solidFill>
              <a:srgbClr val="0284E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457;p38">
              <a:extLst>
                <a:ext uri="{FF2B5EF4-FFF2-40B4-BE49-F238E27FC236}">
                  <a16:creationId xmlns:a16="http://schemas.microsoft.com/office/drawing/2014/main" id="{A7AFC61D-5F68-B20C-25B5-3994115EB7C6}"/>
                </a:ext>
              </a:extLst>
            </p:cNvPr>
            <p:cNvSpPr/>
            <p:nvPr/>
          </p:nvSpPr>
          <p:spPr>
            <a:xfrm>
              <a:off x="6871986" y="6010599"/>
              <a:ext cx="1611086" cy="1261255"/>
            </a:xfrm>
            <a:custGeom>
              <a:avLst/>
              <a:gdLst/>
              <a:ahLst/>
              <a:cxnLst/>
              <a:rect l="l" t="t" r="r" b="b"/>
              <a:pathLst>
                <a:path w="697" h="545" extrusionOk="0">
                  <a:moveTo>
                    <a:pt x="489" y="545"/>
                  </a:moveTo>
                  <a:cubicBezTo>
                    <a:pt x="354" y="545"/>
                    <a:pt x="224" y="505"/>
                    <a:pt x="114" y="430"/>
                  </a:cubicBezTo>
                  <a:cubicBezTo>
                    <a:pt x="108" y="426"/>
                    <a:pt x="102" y="422"/>
                    <a:pt x="97" y="418"/>
                  </a:cubicBezTo>
                  <a:cubicBezTo>
                    <a:pt x="89" y="412"/>
                    <a:pt x="82" y="407"/>
                    <a:pt x="75" y="401"/>
                  </a:cubicBezTo>
                  <a:cubicBezTo>
                    <a:pt x="27" y="358"/>
                    <a:pt x="0" y="296"/>
                    <a:pt x="0" y="231"/>
                  </a:cubicBezTo>
                  <a:cubicBezTo>
                    <a:pt x="0" y="139"/>
                    <a:pt x="54" y="56"/>
                    <a:pt x="138" y="19"/>
                  </a:cubicBezTo>
                  <a:cubicBezTo>
                    <a:pt x="154" y="15"/>
                    <a:pt x="168" y="11"/>
                    <a:pt x="181" y="5"/>
                  </a:cubicBezTo>
                  <a:cubicBezTo>
                    <a:pt x="198" y="2"/>
                    <a:pt x="214" y="0"/>
                    <a:pt x="230" y="0"/>
                  </a:cubicBezTo>
                  <a:cubicBezTo>
                    <a:pt x="280" y="0"/>
                    <a:pt x="327" y="15"/>
                    <a:pt x="367" y="45"/>
                  </a:cubicBezTo>
                  <a:cubicBezTo>
                    <a:pt x="426" y="89"/>
                    <a:pt x="461" y="158"/>
                    <a:pt x="461" y="231"/>
                  </a:cubicBezTo>
                  <a:cubicBezTo>
                    <a:pt x="461" y="371"/>
                    <a:pt x="563" y="488"/>
                    <a:pt x="697" y="512"/>
                  </a:cubicBezTo>
                  <a:cubicBezTo>
                    <a:pt x="630" y="534"/>
                    <a:pt x="560" y="545"/>
                    <a:pt x="489" y="545"/>
                  </a:cubicBezTo>
                  <a:close/>
                </a:path>
              </a:pathLst>
            </a:custGeom>
            <a:solidFill>
              <a:srgbClr val="EFC8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458;p38">
              <a:extLst>
                <a:ext uri="{FF2B5EF4-FFF2-40B4-BE49-F238E27FC236}">
                  <a16:creationId xmlns:a16="http://schemas.microsoft.com/office/drawing/2014/main" id="{D9463913-CFB6-1DBB-4530-B4D2E8E5B40D}"/>
                </a:ext>
              </a:extLst>
            </p:cNvPr>
            <p:cNvSpPr/>
            <p:nvPr/>
          </p:nvSpPr>
          <p:spPr>
            <a:xfrm>
              <a:off x="8032550" y="5729281"/>
              <a:ext cx="1479251" cy="1361949"/>
            </a:xfrm>
            <a:custGeom>
              <a:avLst/>
              <a:gdLst/>
              <a:ahLst/>
              <a:cxnLst/>
              <a:rect l="l" t="t" r="r" b="b"/>
              <a:pathLst>
                <a:path w="640" h="589" extrusionOk="0">
                  <a:moveTo>
                    <a:pt x="231" y="589"/>
                  </a:moveTo>
                  <a:cubicBezTo>
                    <a:pt x="104" y="589"/>
                    <a:pt x="0" y="485"/>
                    <a:pt x="0" y="358"/>
                  </a:cubicBezTo>
                  <a:cubicBezTo>
                    <a:pt x="0" y="285"/>
                    <a:pt x="35" y="216"/>
                    <a:pt x="94" y="172"/>
                  </a:cubicBezTo>
                  <a:cubicBezTo>
                    <a:pt x="135" y="142"/>
                    <a:pt x="182" y="127"/>
                    <a:pt x="231" y="127"/>
                  </a:cubicBezTo>
                  <a:cubicBezTo>
                    <a:pt x="246" y="127"/>
                    <a:pt x="260" y="128"/>
                    <a:pt x="275" y="131"/>
                  </a:cubicBezTo>
                  <a:cubicBezTo>
                    <a:pt x="293" y="139"/>
                    <a:pt x="311" y="144"/>
                    <a:pt x="329" y="148"/>
                  </a:cubicBezTo>
                  <a:cubicBezTo>
                    <a:pt x="348" y="152"/>
                    <a:pt x="367" y="154"/>
                    <a:pt x="387" y="154"/>
                  </a:cubicBezTo>
                  <a:cubicBezTo>
                    <a:pt x="497" y="154"/>
                    <a:pt x="592" y="91"/>
                    <a:pt x="640" y="0"/>
                  </a:cubicBezTo>
                  <a:cubicBezTo>
                    <a:pt x="640" y="2"/>
                    <a:pt x="640" y="3"/>
                    <a:pt x="640" y="5"/>
                  </a:cubicBezTo>
                  <a:cubicBezTo>
                    <a:pt x="640" y="210"/>
                    <a:pt x="548" y="401"/>
                    <a:pt x="387" y="528"/>
                  </a:cubicBezTo>
                  <a:cubicBezTo>
                    <a:pt x="379" y="534"/>
                    <a:pt x="372" y="539"/>
                    <a:pt x="365" y="545"/>
                  </a:cubicBezTo>
                  <a:cubicBezTo>
                    <a:pt x="358" y="549"/>
                    <a:pt x="353" y="553"/>
                    <a:pt x="348" y="557"/>
                  </a:cubicBezTo>
                  <a:cubicBezTo>
                    <a:pt x="313" y="577"/>
                    <a:pt x="272" y="589"/>
                    <a:pt x="231" y="589"/>
                  </a:cubicBezTo>
                  <a:close/>
                </a:path>
              </a:pathLst>
            </a:custGeom>
            <a:solidFill>
              <a:srgbClr val="FF8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459;p38">
              <a:extLst>
                <a:ext uri="{FF2B5EF4-FFF2-40B4-BE49-F238E27FC236}">
                  <a16:creationId xmlns:a16="http://schemas.microsoft.com/office/drawing/2014/main" id="{F4C66E36-7608-C20C-320D-2F02447D9194}"/>
                </a:ext>
              </a:extLst>
            </p:cNvPr>
            <p:cNvSpPr txBox="1"/>
            <p:nvPr/>
          </p:nvSpPr>
          <p:spPr>
            <a:xfrm>
              <a:off x="6824611" y="5131039"/>
              <a:ext cx="435238" cy="44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05</a:t>
              </a:r>
              <a:endParaRPr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460;p38">
              <a:extLst>
                <a:ext uri="{FF2B5EF4-FFF2-40B4-BE49-F238E27FC236}">
                  <a16:creationId xmlns:a16="http://schemas.microsoft.com/office/drawing/2014/main" id="{965D8884-C55C-0EC9-C12D-9180084EA2F4}"/>
                </a:ext>
              </a:extLst>
            </p:cNvPr>
            <p:cNvSpPr txBox="1"/>
            <p:nvPr/>
          </p:nvSpPr>
          <p:spPr>
            <a:xfrm>
              <a:off x="7779584" y="4558369"/>
              <a:ext cx="437420" cy="44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01</a:t>
              </a:r>
              <a:endParaRPr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461;p38">
              <a:extLst>
                <a:ext uri="{FF2B5EF4-FFF2-40B4-BE49-F238E27FC236}">
                  <a16:creationId xmlns:a16="http://schemas.microsoft.com/office/drawing/2014/main" id="{D2126A37-279A-6EA6-BBA2-A0F9DBB4CC5F}"/>
                </a:ext>
              </a:extLst>
            </p:cNvPr>
            <p:cNvSpPr txBox="1"/>
            <p:nvPr/>
          </p:nvSpPr>
          <p:spPr>
            <a:xfrm>
              <a:off x="8714992" y="5279344"/>
              <a:ext cx="433055" cy="44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02</a:t>
              </a:r>
              <a:endParaRPr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" name="Google Shape;462;p38">
              <a:extLst>
                <a:ext uri="{FF2B5EF4-FFF2-40B4-BE49-F238E27FC236}">
                  <a16:creationId xmlns:a16="http://schemas.microsoft.com/office/drawing/2014/main" id="{27C3DEE4-EB4A-E497-918C-15BE1E042E69}"/>
                </a:ext>
              </a:extLst>
            </p:cNvPr>
            <p:cNvSpPr txBox="1"/>
            <p:nvPr/>
          </p:nvSpPr>
          <p:spPr>
            <a:xfrm>
              <a:off x="8176639" y="6362739"/>
              <a:ext cx="429417" cy="44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03</a:t>
              </a:r>
              <a:endParaRPr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" name="Google Shape;463;p38">
              <a:extLst>
                <a:ext uri="{FF2B5EF4-FFF2-40B4-BE49-F238E27FC236}">
                  <a16:creationId xmlns:a16="http://schemas.microsoft.com/office/drawing/2014/main" id="{A0FBC158-2E3C-ED78-F35E-1D7EA5F9F20D}"/>
                </a:ext>
              </a:extLst>
            </p:cNvPr>
            <p:cNvSpPr txBox="1"/>
            <p:nvPr/>
          </p:nvSpPr>
          <p:spPr>
            <a:xfrm>
              <a:off x="7165581" y="6192922"/>
              <a:ext cx="433055" cy="44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04</a:t>
              </a:r>
              <a:endParaRPr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Google Shape;464;p38">
              <a:extLst>
                <a:ext uri="{FF2B5EF4-FFF2-40B4-BE49-F238E27FC236}">
                  <a16:creationId xmlns:a16="http://schemas.microsoft.com/office/drawing/2014/main" id="{7A28519B-8CCE-F310-563D-480E586DC560}"/>
                </a:ext>
              </a:extLst>
            </p:cNvPr>
            <p:cNvSpPr txBox="1"/>
            <p:nvPr/>
          </p:nvSpPr>
          <p:spPr>
            <a:xfrm>
              <a:off x="7568979" y="3766009"/>
              <a:ext cx="1611000" cy="29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b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Management Team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65;p38">
              <a:extLst>
                <a:ext uri="{FF2B5EF4-FFF2-40B4-BE49-F238E27FC236}">
                  <a16:creationId xmlns:a16="http://schemas.microsoft.com/office/drawing/2014/main" id="{65486D7E-AFD2-D910-D827-7FE1B729C3C2}"/>
                </a:ext>
              </a:extLst>
            </p:cNvPr>
            <p:cNvSpPr txBox="1"/>
            <p:nvPr/>
          </p:nvSpPr>
          <p:spPr>
            <a:xfrm>
              <a:off x="9465088" y="6579486"/>
              <a:ext cx="2654578" cy="7841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b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Stakeholders from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the other teams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466;p38">
              <a:extLst>
                <a:ext uri="{FF2B5EF4-FFF2-40B4-BE49-F238E27FC236}">
                  <a16:creationId xmlns:a16="http://schemas.microsoft.com/office/drawing/2014/main" id="{D76D073C-2B0D-13A1-2D72-107CACE90F2F}"/>
                </a:ext>
              </a:extLst>
            </p:cNvPr>
            <p:cNvSpPr txBox="1"/>
            <p:nvPr/>
          </p:nvSpPr>
          <p:spPr>
            <a:xfrm>
              <a:off x="5780598" y="7287416"/>
              <a:ext cx="1479300" cy="29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b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The Customers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467;p38">
              <a:extLst>
                <a:ext uri="{FF2B5EF4-FFF2-40B4-BE49-F238E27FC236}">
                  <a16:creationId xmlns:a16="http://schemas.microsoft.com/office/drawing/2014/main" id="{72173F6E-25D9-CE35-A10A-A6B34C4A8AB4}"/>
                </a:ext>
              </a:extLst>
            </p:cNvPr>
            <p:cNvSpPr txBox="1"/>
            <p:nvPr/>
          </p:nvSpPr>
          <p:spPr>
            <a:xfrm>
              <a:off x="5554787" y="5490854"/>
              <a:ext cx="827018" cy="2949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b" anchorCtr="0">
              <a:no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Scrum Master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468;p38">
              <a:extLst>
                <a:ext uri="{FF2B5EF4-FFF2-40B4-BE49-F238E27FC236}">
                  <a16:creationId xmlns:a16="http://schemas.microsoft.com/office/drawing/2014/main" id="{F08C4AC0-A61F-C2EA-263E-ABF6129A0875}"/>
                </a:ext>
              </a:extLst>
            </p:cNvPr>
            <p:cNvSpPr txBox="1"/>
            <p:nvPr/>
          </p:nvSpPr>
          <p:spPr>
            <a:xfrm>
              <a:off x="9555737" y="5485300"/>
              <a:ext cx="1479300" cy="29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b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The Product Owner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591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Sprint Retrospective</a:t>
            </a:r>
            <a:endParaRPr dirty="0"/>
          </a:p>
        </p:txBody>
      </p:sp>
      <p:sp>
        <p:nvSpPr>
          <p:cNvPr id="2" name="Google Shape;480;p42">
            <a:extLst>
              <a:ext uri="{FF2B5EF4-FFF2-40B4-BE49-F238E27FC236}">
                <a16:creationId xmlns:a16="http://schemas.microsoft.com/office/drawing/2014/main" id="{B9723EAB-0A4F-2450-8741-4BDC93091389}"/>
              </a:ext>
            </a:extLst>
          </p:cNvPr>
          <p:cNvSpPr/>
          <p:nvPr/>
        </p:nvSpPr>
        <p:spPr>
          <a:xfrm>
            <a:off x="1289608" y="1228331"/>
            <a:ext cx="13716000" cy="980943"/>
          </a:xfrm>
          <a:prstGeom prst="roundRect">
            <a:avLst>
              <a:gd name="adj" fmla="val 11839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Scrum review can be planned for as long as sixty minutes, which is usually quite adequate.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481;p42">
            <a:extLst>
              <a:ext uri="{FF2B5EF4-FFF2-40B4-BE49-F238E27FC236}">
                <a16:creationId xmlns:a16="http://schemas.microsoft.com/office/drawing/2014/main" id="{452BE066-A1C7-E010-DD10-C56A75A7BF07}"/>
              </a:ext>
            </a:extLst>
          </p:cNvPr>
          <p:cNvSpPr/>
          <p:nvPr/>
        </p:nvSpPr>
        <p:spPr>
          <a:xfrm>
            <a:off x="1269939" y="7498503"/>
            <a:ext cx="13716000" cy="980943"/>
          </a:xfrm>
          <a:prstGeom prst="roundRect">
            <a:avLst>
              <a:gd name="adj" fmla="val 11839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 intriguing issue might come up and the review could take essentially longer.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oogle Shape;482;p42">
            <a:extLst>
              <a:ext uri="{FF2B5EF4-FFF2-40B4-BE49-F238E27FC236}">
                <a16:creationId xmlns:a16="http://schemas.microsoft.com/office/drawing/2014/main" id="{EA443099-0735-9EA2-26F7-6B84D3B3D27D}"/>
              </a:ext>
            </a:extLst>
          </p:cNvPr>
          <p:cNvGrpSpPr/>
          <p:nvPr/>
        </p:nvGrpSpPr>
        <p:grpSpPr>
          <a:xfrm>
            <a:off x="2636469" y="3079362"/>
            <a:ext cx="10807805" cy="3566766"/>
            <a:chOff x="3394752" y="3280083"/>
            <a:chExt cx="9537703" cy="3147610"/>
          </a:xfrm>
        </p:grpSpPr>
        <p:grpSp>
          <p:nvGrpSpPr>
            <p:cNvPr id="23" name="Google Shape;483;p42">
              <a:extLst>
                <a:ext uri="{FF2B5EF4-FFF2-40B4-BE49-F238E27FC236}">
                  <a16:creationId xmlns:a16="http://schemas.microsoft.com/office/drawing/2014/main" id="{34A23837-B7D2-85ED-6149-593F272B58E2}"/>
                </a:ext>
              </a:extLst>
            </p:cNvPr>
            <p:cNvGrpSpPr/>
            <p:nvPr/>
          </p:nvGrpSpPr>
          <p:grpSpPr>
            <a:xfrm>
              <a:off x="5408951" y="3280083"/>
              <a:ext cx="5530395" cy="3147610"/>
              <a:chOff x="2675116" y="1410718"/>
              <a:chExt cx="6841768" cy="3893976"/>
            </a:xfrm>
          </p:grpSpPr>
          <p:sp>
            <p:nvSpPr>
              <p:cNvPr id="29" name="Google Shape;484;p42">
                <a:extLst>
                  <a:ext uri="{FF2B5EF4-FFF2-40B4-BE49-F238E27FC236}">
                    <a16:creationId xmlns:a16="http://schemas.microsoft.com/office/drawing/2014/main" id="{048957D6-44FA-30DF-6A72-45E1BE124415}"/>
                  </a:ext>
                </a:extLst>
              </p:cNvPr>
              <p:cNvSpPr/>
              <p:nvPr/>
            </p:nvSpPr>
            <p:spPr>
              <a:xfrm>
                <a:off x="4149012" y="1410718"/>
                <a:ext cx="3893976" cy="3893976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accent1"/>
                </a:solidFill>
                <a:prstDash val="dash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485;p42">
                <a:extLst>
                  <a:ext uri="{FF2B5EF4-FFF2-40B4-BE49-F238E27FC236}">
                    <a16:creationId xmlns:a16="http://schemas.microsoft.com/office/drawing/2014/main" id="{274A2848-7CC2-82B0-C501-CD7DB3DD2470}"/>
                  </a:ext>
                </a:extLst>
              </p:cNvPr>
              <p:cNvSpPr/>
              <p:nvPr/>
            </p:nvSpPr>
            <p:spPr>
              <a:xfrm>
                <a:off x="4571040" y="1832746"/>
                <a:ext cx="3049920" cy="3049920"/>
              </a:xfrm>
              <a:prstGeom prst="ellipse">
                <a:avLst/>
              </a:prstGeom>
              <a:solidFill>
                <a:schemeClr val="lt1"/>
              </a:solidFill>
              <a:ln w="76200" cap="flat" cmpd="sng">
                <a:solidFill>
                  <a:srgbClr val="BFBFBF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" name="Google Shape;486;p42">
                <a:extLst>
                  <a:ext uri="{FF2B5EF4-FFF2-40B4-BE49-F238E27FC236}">
                    <a16:creationId xmlns:a16="http://schemas.microsoft.com/office/drawing/2014/main" id="{F253980C-5053-18A8-73E8-1FDC74AA5102}"/>
                  </a:ext>
                </a:extLst>
              </p:cNvPr>
              <p:cNvGrpSpPr/>
              <p:nvPr/>
            </p:nvGrpSpPr>
            <p:grpSpPr>
              <a:xfrm>
                <a:off x="6926062" y="2062294"/>
                <a:ext cx="2590822" cy="2590824"/>
                <a:chOff x="7243643" y="2062294"/>
                <a:chExt cx="2590822" cy="2590824"/>
              </a:xfrm>
            </p:grpSpPr>
            <p:sp>
              <p:nvSpPr>
                <p:cNvPr id="35" name="Google Shape;487;p42">
                  <a:extLst>
                    <a:ext uri="{FF2B5EF4-FFF2-40B4-BE49-F238E27FC236}">
                      <a16:creationId xmlns:a16="http://schemas.microsoft.com/office/drawing/2014/main" id="{68CF2348-4D6B-2EFA-A42F-CCCEFFBD3A4F}"/>
                    </a:ext>
                  </a:extLst>
                </p:cNvPr>
                <p:cNvSpPr/>
                <p:nvPr/>
              </p:nvSpPr>
              <p:spPr>
                <a:xfrm>
                  <a:off x="7243643" y="2062294"/>
                  <a:ext cx="2590822" cy="2590824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" name="Google Shape;488;p42">
                  <a:extLst>
                    <a:ext uri="{FF2B5EF4-FFF2-40B4-BE49-F238E27FC236}">
                      <a16:creationId xmlns:a16="http://schemas.microsoft.com/office/drawing/2014/main" id="{FF3D027C-ED1A-B52F-CEF0-5C8BECE8140F}"/>
                    </a:ext>
                  </a:extLst>
                </p:cNvPr>
                <p:cNvSpPr/>
                <p:nvPr/>
              </p:nvSpPr>
              <p:spPr>
                <a:xfrm>
                  <a:off x="7439586" y="2258237"/>
                  <a:ext cx="2198936" cy="2198939"/>
                </a:xfrm>
                <a:prstGeom prst="ellipse">
                  <a:avLst/>
                </a:prstGeom>
                <a:solidFill>
                  <a:srgbClr val="FF8966"/>
                </a:solidFill>
                <a:ln w="762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" name="Google Shape;489;p42">
                <a:extLst>
                  <a:ext uri="{FF2B5EF4-FFF2-40B4-BE49-F238E27FC236}">
                    <a16:creationId xmlns:a16="http://schemas.microsoft.com/office/drawing/2014/main" id="{65D7E112-9185-B2FB-7A14-05007AD7FFD1}"/>
                  </a:ext>
                </a:extLst>
              </p:cNvPr>
              <p:cNvGrpSpPr/>
              <p:nvPr/>
            </p:nvGrpSpPr>
            <p:grpSpPr>
              <a:xfrm>
                <a:off x="2675116" y="2062295"/>
                <a:ext cx="2590822" cy="2590824"/>
                <a:chOff x="2357535" y="2062295"/>
                <a:chExt cx="2590822" cy="2590824"/>
              </a:xfrm>
            </p:grpSpPr>
            <p:sp>
              <p:nvSpPr>
                <p:cNvPr id="33" name="Google Shape;490;p42">
                  <a:extLst>
                    <a:ext uri="{FF2B5EF4-FFF2-40B4-BE49-F238E27FC236}">
                      <a16:creationId xmlns:a16="http://schemas.microsoft.com/office/drawing/2014/main" id="{AA88AA62-5185-88C2-E929-0B284D2F97C0}"/>
                    </a:ext>
                  </a:extLst>
                </p:cNvPr>
                <p:cNvSpPr/>
                <p:nvPr/>
              </p:nvSpPr>
              <p:spPr>
                <a:xfrm>
                  <a:off x="2357535" y="2062295"/>
                  <a:ext cx="2590822" cy="2590824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" name="Google Shape;491;p42">
                  <a:extLst>
                    <a:ext uri="{FF2B5EF4-FFF2-40B4-BE49-F238E27FC236}">
                      <a16:creationId xmlns:a16="http://schemas.microsoft.com/office/drawing/2014/main" id="{67E64544-1D57-7D28-06E7-3C8E78DDE838}"/>
                    </a:ext>
                  </a:extLst>
                </p:cNvPr>
                <p:cNvSpPr/>
                <p:nvPr/>
              </p:nvSpPr>
              <p:spPr>
                <a:xfrm>
                  <a:off x="2553478" y="2258238"/>
                  <a:ext cx="2198936" cy="2198938"/>
                </a:xfrm>
                <a:prstGeom prst="ellipse">
                  <a:avLst/>
                </a:prstGeom>
                <a:solidFill>
                  <a:srgbClr val="0284EF"/>
                </a:solidFill>
                <a:ln w="762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4" name="Google Shape;492;p42">
              <a:extLst>
                <a:ext uri="{FF2B5EF4-FFF2-40B4-BE49-F238E27FC236}">
                  <a16:creationId xmlns:a16="http://schemas.microsoft.com/office/drawing/2014/main" id="{D31158B6-BB89-1263-D629-BBB46E26526A}"/>
                </a:ext>
              </a:extLst>
            </p:cNvPr>
            <p:cNvSpPr/>
            <p:nvPr/>
          </p:nvSpPr>
          <p:spPr>
            <a:xfrm>
              <a:off x="5282684" y="4672563"/>
              <a:ext cx="426078" cy="426078"/>
            </a:xfrm>
            <a:prstGeom prst="ellipse">
              <a:avLst/>
            </a:prstGeom>
            <a:solidFill>
              <a:srgbClr val="9CC2E5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493;p42">
              <a:extLst>
                <a:ext uri="{FF2B5EF4-FFF2-40B4-BE49-F238E27FC236}">
                  <a16:creationId xmlns:a16="http://schemas.microsoft.com/office/drawing/2014/main" id="{132EF113-A8DE-11CE-CF10-54EB3F737D73}"/>
                </a:ext>
              </a:extLst>
            </p:cNvPr>
            <p:cNvSpPr/>
            <p:nvPr/>
          </p:nvSpPr>
          <p:spPr>
            <a:xfrm>
              <a:off x="10639533" y="4672563"/>
              <a:ext cx="426078" cy="426078"/>
            </a:xfrm>
            <a:prstGeom prst="ellipse">
              <a:avLst/>
            </a:prstGeom>
            <a:solidFill>
              <a:srgbClr val="F4B08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494;p42">
              <a:extLst>
                <a:ext uri="{FF2B5EF4-FFF2-40B4-BE49-F238E27FC236}">
                  <a16:creationId xmlns:a16="http://schemas.microsoft.com/office/drawing/2014/main" id="{61F39D91-DA00-99A8-5417-3B590CBBBD0F}"/>
                </a:ext>
              </a:extLst>
            </p:cNvPr>
            <p:cNvSpPr txBox="1"/>
            <p:nvPr/>
          </p:nvSpPr>
          <p:spPr>
            <a:xfrm>
              <a:off x="3394752" y="4656499"/>
              <a:ext cx="1807871" cy="3854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The Scrum Master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495;p42">
              <a:extLst>
                <a:ext uri="{FF2B5EF4-FFF2-40B4-BE49-F238E27FC236}">
                  <a16:creationId xmlns:a16="http://schemas.microsoft.com/office/drawing/2014/main" id="{2FEEC813-51AF-0A3D-DBB2-7016AA82F947}"/>
                </a:ext>
              </a:extLst>
            </p:cNvPr>
            <p:cNvSpPr txBox="1"/>
            <p:nvPr/>
          </p:nvSpPr>
          <p:spPr>
            <a:xfrm>
              <a:off x="11124584" y="4692864"/>
              <a:ext cx="1807871" cy="3854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The Product Owner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" name="Google Shape;496;p42" descr="https://cdn-icons-png.flaticon.com/512/3207/3207604.png">
              <a:extLst>
                <a:ext uri="{FF2B5EF4-FFF2-40B4-BE49-F238E27FC236}">
                  <a16:creationId xmlns:a16="http://schemas.microsoft.com/office/drawing/2014/main" id="{38B703AF-1557-9CC4-7E63-C11B2BAFF14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50768" y="4312824"/>
              <a:ext cx="1240545" cy="12405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Brandline_LVC">
            <a:extLst>
              <a:ext uri="{FF2B5EF4-FFF2-40B4-BE49-F238E27FC236}">
                <a16:creationId xmlns:a16="http://schemas.microsoft.com/office/drawing/2014/main" id="{CC410092-1DA2-FE95-2080-E19D28154E95}"/>
              </a:ext>
            </a:extLst>
          </p:cNvPr>
          <p:cNvSpPr/>
          <p:nvPr/>
        </p:nvSpPr>
        <p:spPr>
          <a:xfrm>
            <a:off x="5867400" y="816324"/>
            <a:ext cx="4522470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1687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Sprint Retrospective</a:t>
            </a:r>
            <a:endParaRPr dirty="0"/>
          </a:p>
        </p:txBody>
      </p:sp>
      <p:sp>
        <p:nvSpPr>
          <p:cNvPr id="38" name="Brandline_LVC">
            <a:extLst>
              <a:ext uri="{FF2B5EF4-FFF2-40B4-BE49-F238E27FC236}">
                <a16:creationId xmlns:a16="http://schemas.microsoft.com/office/drawing/2014/main" id="{CC410092-1DA2-FE95-2080-E19D28154E95}"/>
              </a:ext>
            </a:extLst>
          </p:cNvPr>
          <p:cNvSpPr/>
          <p:nvPr/>
        </p:nvSpPr>
        <p:spPr>
          <a:xfrm>
            <a:off x="5867400" y="816324"/>
            <a:ext cx="4522470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Google Shape;503;p43">
            <a:extLst>
              <a:ext uri="{FF2B5EF4-FFF2-40B4-BE49-F238E27FC236}">
                <a16:creationId xmlns:a16="http://schemas.microsoft.com/office/drawing/2014/main" id="{59EF58D3-5943-818A-1998-D693FB353504}"/>
              </a:ext>
            </a:extLst>
          </p:cNvPr>
          <p:cNvSpPr/>
          <p:nvPr/>
        </p:nvSpPr>
        <p:spPr>
          <a:xfrm>
            <a:off x="1289608" y="1228331"/>
            <a:ext cx="13716000" cy="980943"/>
          </a:xfrm>
          <a:prstGeom prst="roundRect">
            <a:avLst>
              <a:gd name="adj" fmla="val 11839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During the Sprint retrospective meets, the team answers questions like: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" name="Google Shape;504;p43">
            <a:extLst>
              <a:ext uri="{FF2B5EF4-FFF2-40B4-BE49-F238E27FC236}">
                <a16:creationId xmlns:a16="http://schemas.microsoft.com/office/drawing/2014/main" id="{9124B774-A7A3-F6B9-18C9-8289C579BBE1}"/>
              </a:ext>
            </a:extLst>
          </p:cNvPr>
          <p:cNvGrpSpPr/>
          <p:nvPr/>
        </p:nvGrpSpPr>
        <p:grpSpPr>
          <a:xfrm>
            <a:off x="2355839" y="3252192"/>
            <a:ext cx="12118795" cy="3906891"/>
            <a:chOff x="3138056" y="3698241"/>
            <a:chExt cx="10390908" cy="3349850"/>
          </a:xfrm>
        </p:grpSpPr>
        <p:grpSp>
          <p:nvGrpSpPr>
            <p:cNvPr id="7" name="Google Shape;505;p43">
              <a:extLst>
                <a:ext uri="{FF2B5EF4-FFF2-40B4-BE49-F238E27FC236}">
                  <a16:creationId xmlns:a16="http://schemas.microsoft.com/office/drawing/2014/main" id="{9AC7EA3B-C109-B1FC-9279-A7B49BC526B2}"/>
                </a:ext>
              </a:extLst>
            </p:cNvPr>
            <p:cNvGrpSpPr/>
            <p:nvPr/>
          </p:nvGrpSpPr>
          <p:grpSpPr>
            <a:xfrm>
              <a:off x="6418694" y="3698241"/>
              <a:ext cx="3349850" cy="3349850"/>
              <a:chOff x="2230989" y="2284981"/>
              <a:chExt cx="2264811" cy="2264811"/>
            </a:xfrm>
          </p:grpSpPr>
          <p:sp>
            <p:nvSpPr>
              <p:cNvPr id="16" name="Google Shape;506;p43">
                <a:extLst>
                  <a:ext uri="{FF2B5EF4-FFF2-40B4-BE49-F238E27FC236}">
                    <a16:creationId xmlns:a16="http://schemas.microsoft.com/office/drawing/2014/main" id="{F9A66FDE-9154-FCE1-2A29-50177B6E25F7}"/>
                  </a:ext>
                </a:extLst>
              </p:cNvPr>
              <p:cNvSpPr/>
              <p:nvPr/>
            </p:nvSpPr>
            <p:spPr>
              <a:xfrm>
                <a:off x="2230989" y="2284981"/>
                <a:ext cx="2264811" cy="2264811"/>
              </a:xfrm>
              <a:custGeom>
                <a:avLst/>
                <a:gdLst/>
                <a:ahLst/>
                <a:cxnLst/>
                <a:rect l="l" t="t" r="r" b="b"/>
                <a:pathLst>
                  <a:path w="3288650" h="3288650" extrusionOk="0">
                    <a:moveTo>
                      <a:pt x="1644324" y="749954"/>
                    </a:moveTo>
                    <a:cubicBezTo>
                      <a:pt x="1150377" y="749954"/>
                      <a:pt x="749954" y="1150377"/>
                      <a:pt x="749954" y="1644324"/>
                    </a:cubicBezTo>
                    <a:cubicBezTo>
                      <a:pt x="749954" y="2138271"/>
                      <a:pt x="1150377" y="2538694"/>
                      <a:pt x="1644324" y="2538694"/>
                    </a:cubicBezTo>
                    <a:cubicBezTo>
                      <a:pt x="2138271" y="2538694"/>
                      <a:pt x="2538694" y="2138271"/>
                      <a:pt x="2538694" y="1644324"/>
                    </a:cubicBezTo>
                    <a:cubicBezTo>
                      <a:pt x="2538694" y="1150377"/>
                      <a:pt x="2138271" y="749954"/>
                      <a:pt x="1644324" y="749954"/>
                    </a:cubicBezTo>
                    <a:close/>
                    <a:moveTo>
                      <a:pt x="1644325" y="0"/>
                    </a:moveTo>
                    <a:cubicBezTo>
                      <a:pt x="2552461" y="0"/>
                      <a:pt x="3288650" y="736189"/>
                      <a:pt x="3288650" y="1644325"/>
                    </a:cubicBezTo>
                    <a:cubicBezTo>
                      <a:pt x="3288650" y="2552461"/>
                      <a:pt x="2552461" y="3288650"/>
                      <a:pt x="1644325" y="3288650"/>
                    </a:cubicBezTo>
                    <a:cubicBezTo>
                      <a:pt x="736189" y="3288650"/>
                      <a:pt x="0" y="2552461"/>
                      <a:pt x="0" y="1644325"/>
                    </a:cubicBezTo>
                    <a:cubicBezTo>
                      <a:pt x="0" y="736189"/>
                      <a:pt x="736189" y="0"/>
                      <a:pt x="1644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54000" dist="127000" algn="ctr" rotWithShape="0">
                  <a:srgbClr val="A5A5A5">
                    <a:alpha val="2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507;p43">
                <a:extLst>
                  <a:ext uri="{FF2B5EF4-FFF2-40B4-BE49-F238E27FC236}">
                    <a16:creationId xmlns:a16="http://schemas.microsoft.com/office/drawing/2014/main" id="{BA978525-4253-9136-19A4-2FB58FC63184}"/>
                  </a:ext>
                </a:extLst>
              </p:cNvPr>
              <p:cNvSpPr/>
              <p:nvPr/>
            </p:nvSpPr>
            <p:spPr>
              <a:xfrm>
                <a:off x="2522880" y="2576872"/>
                <a:ext cx="1681029" cy="168102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254000" dist="127000" algn="ctr" rotWithShape="0">
                  <a:srgbClr val="A5A5A5">
                    <a:alpha val="2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" name="Google Shape;508;p43">
              <a:extLst>
                <a:ext uri="{FF2B5EF4-FFF2-40B4-BE49-F238E27FC236}">
                  <a16:creationId xmlns:a16="http://schemas.microsoft.com/office/drawing/2014/main" id="{9B065B17-CE37-0F4F-D812-A3E4E44339A4}"/>
                </a:ext>
              </a:extLst>
            </p:cNvPr>
            <p:cNvSpPr/>
            <p:nvPr/>
          </p:nvSpPr>
          <p:spPr>
            <a:xfrm>
              <a:off x="6445380" y="3956665"/>
              <a:ext cx="672226" cy="672223"/>
            </a:xfrm>
            <a:prstGeom prst="ellipse">
              <a:avLst/>
            </a:prstGeom>
            <a:solidFill>
              <a:srgbClr val="0284EF"/>
            </a:solidFill>
            <a:ln>
              <a:noFill/>
            </a:ln>
            <a:effectLst>
              <a:outerShdw blurRad="254000" dist="127000" algn="ctr" rotWithShape="0">
                <a:schemeClr val="accent3">
                  <a:alpha val="31372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09;p43">
              <a:extLst>
                <a:ext uri="{FF2B5EF4-FFF2-40B4-BE49-F238E27FC236}">
                  <a16:creationId xmlns:a16="http://schemas.microsoft.com/office/drawing/2014/main" id="{BE2E9940-16B9-47EC-0101-25D3EFF09B4A}"/>
                </a:ext>
              </a:extLst>
            </p:cNvPr>
            <p:cNvSpPr/>
            <p:nvPr/>
          </p:nvSpPr>
          <p:spPr>
            <a:xfrm>
              <a:off x="9166813" y="5998653"/>
              <a:ext cx="672226" cy="672223"/>
            </a:xfrm>
            <a:prstGeom prst="ellipse">
              <a:avLst/>
            </a:prstGeom>
            <a:solidFill>
              <a:srgbClr val="009FB7"/>
            </a:solidFill>
            <a:ln>
              <a:noFill/>
            </a:ln>
            <a:effectLst>
              <a:outerShdw blurRad="254000" dist="127000" algn="ctr" rotWithShape="0">
                <a:schemeClr val="accent2">
                  <a:alpha val="31372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10;p43">
              <a:extLst>
                <a:ext uri="{FF2B5EF4-FFF2-40B4-BE49-F238E27FC236}">
                  <a16:creationId xmlns:a16="http://schemas.microsoft.com/office/drawing/2014/main" id="{6E75DDCB-115C-0E01-B999-67AA8E1B812E}"/>
                </a:ext>
              </a:extLst>
            </p:cNvPr>
            <p:cNvSpPr/>
            <p:nvPr/>
          </p:nvSpPr>
          <p:spPr>
            <a:xfrm>
              <a:off x="6445380" y="5998652"/>
              <a:ext cx="672226" cy="672223"/>
            </a:xfrm>
            <a:prstGeom prst="ellipse">
              <a:avLst/>
            </a:prstGeom>
            <a:solidFill>
              <a:srgbClr val="839788"/>
            </a:solidFill>
            <a:ln>
              <a:noFill/>
            </a:ln>
            <a:effectLst>
              <a:outerShdw blurRad="254000" dist="127000" algn="ctr" rotWithShape="0">
                <a:schemeClr val="accent4">
                  <a:alpha val="31372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11;p43">
              <a:extLst>
                <a:ext uri="{FF2B5EF4-FFF2-40B4-BE49-F238E27FC236}">
                  <a16:creationId xmlns:a16="http://schemas.microsoft.com/office/drawing/2014/main" id="{C33A65F1-DD1C-F75F-FF22-3946B6F7A733}"/>
                </a:ext>
              </a:extLst>
            </p:cNvPr>
            <p:cNvSpPr/>
            <p:nvPr/>
          </p:nvSpPr>
          <p:spPr>
            <a:xfrm>
              <a:off x="9164958" y="3962195"/>
              <a:ext cx="672226" cy="672222"/>
            </a:xfrm>
            <a:prstGeom prst="ellipse">
              <a:avLst/>
            </a:prstGeom>
            <a:solidFill>
              <a:srgbClr val="44AAFE"/>
            </a:solidFill>
            <a:ln>
              <a:noFill/>
            </a:ln>
            <a:effectLst>
              <a:outerShdw blurRad="254000" dist="127000" algn="ctr" rotWithShape="0">
                <a:schemeClr val="accent5">
                  <a:alpha val="31372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12;p43">
              <a:extLst>
                <a:ext uri="{FF2B5EF4-FFF2-40B4-BE49-F238E27FC236}">
                  <a16:creationId xmlns:a16="http://schemas.microsoft.com/office/drawing/2014/main" id="{C9697DA7-15F3-C930-5AEC-99629AFF43AA}"/>
                </a:ext>
              </a:extLst>
            </p:cNvPr>
            <p:cNvSpPr txBox="1"/>
            <p:nvPr/>
          </p:nvSpPr>
          <p:spPr>
            <a:xfrm>
              <a:off x="10173591" y="3966621"/>
              <a:ext cx="3355373" cy="871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What lessons did they learn from the Sprint?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13;p43">
              <a:extLst>
                <a:ext uri="{FF2B5EF4-FFF2-40B4-BE49-F238E27FC236}">
                  <a16:creationId xmlns:a16="http://schemas.microsoft.com/office/drawing/2014/main" id="{7CF55B67-1033-E888-68B4-2AB87C95F9A5}"/>
                </a:ext>
              </a:extLst>
            </p:cNvPr>
            <p:cNvSpPr txBox="1"/>
            <p:nvPr/>
          </p:nvSpPr>
          <p:spPr>
            <a:xfrm>
              <a:off x="10173591" y="5998652"/>
              <a:ext cx="3355373" cy="871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What can be done better in the next Sprint?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14;p43">
              <a:extLst>
                <a:ext uri="{FF2B5EF4-FFF2-40B4-BE49-F238E27FC236}">
                  <a16:creationId xmlns:a16="http://schemas.microsoft.com/office/drawing/2014/main" id="{EF366E1E-D8B6-4694-ADA9-94D74498167F}"/>
                </a:ext>
              </a:extLst>
            </p:cNvPr>
            <p:cNvSpPr txBox="1"/>
            <p:nvPr/>
          </p:nvSpPr>
          <p:spPr>
            <a:xfrm>
              <a:off x="3138056" y="3966621"/>
              <a:ext cx="2944232" cy="871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What are the bad aspects of the Sprint?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15;p43">
              <a:extLst>
                <a:ext uri="{FF2B5EF4-FFF2-40B4-BE49-F238E27FC236}">
                  <a16:creationId xmlns:a16="http://schemas.microsoft.com/office/drawing/2014/main" id="{6861F2BD-F002-50BC-6A0F-5251A5B45A43}"/>
                </a:ext>
              </a:extLst>
            </p:cNvPr>
            <p:cNvSpPr txBox="1"/>
            <p:nvPr/>
          </p:nvSpPr>
          <p:spPr>
            <a:xfrm>
              <a:off x="3138056" y="5998653"/>
              <a:ext cx="2944231" cy="871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What are the good aspects of the Sprint?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2990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Backlog Refinement</a:t>
            </a:r>
            <a:endParaRPr dirty="0"/>
          </a:p>
        </p:txBody>
      </p:sp>
      <p:sp>
        <p:nvSpPr>
          <p:cNvPr id="3" name="Brandline_LVC">
            <a:extLst>
              <a:ext uri="{FF2B5EF4-FFF2-40B4-BE49-F238E27FC236}">
                <a16:creationId xmlns:a16="http://schemas.microsoft.com/office/drawing/2014/main" id="{851009AF-8233-D4EC-FF15-1CB8B2CBDC27}"/>
              </a:ext>
            </a:extLst>
          </p:cNvPr>
          <p:cNvSpPr/>
          <p:nvPr/>
        </p:nvSpPr>
        <p:spPr>
          <a:xfrm>
            <a:off x="5905500" y="816324"/>
            <a:ext cx="4449046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Google Shape;528;p45">
            <a:extLst>
              <a:ext uri="{FF2B5EF4-FFF2-40B4-BE49-F238E27FC236}">
                <a16:creationId xmlns:a16="http://schemas.microsoft.com/office/drawing/2014/main" id="{6A6DA5CF-55ED-AD65-16A6-F0E6187E39A0}"/>
              </a:ext>
            </a:extLst>
          </p:cNvPr>
          <p:cNvSpPr/>
          <p:nvPr/>
        </p:nvSpPr>
        <p:spPr>
          <a:xfrm>
            <a:off x="1913063" y="1228331"/>
            <a:ext cx="12469091" cy="980943"/>
          </a:xfrm>
          <a:prstGeom prst="roundRect">
            <a:avLst>
              <a:gd name="adj" fmla="val 11839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product owner and the development team work together to guarantee that things on the product backlog are: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" name="Google Shape;529;p45">
            <a:extLst>
              <a:ext uri="{FF2B5EF4-FFF2-40B4-BE49-F238E27FC236}">
                <a16:creationId xmlns:a16="http://schemas.microsoft.com/office/drawing/2014/main" id="{AD485054-1AE6-85CC-64A5-2FB93F34A3DD}"/>
              </a:ext>
            </a:extLst>
          </p:cNvPr>
          <p:cNvGrpSpPr/>
          <p:nvPr/>
        </p:nvGrpSpPr>
        <p:grpSpPr>
          <a:xfrm>
            <a:off x="1572026" y="3414029"/>
            <a:ext cx="13111826" cy="4058788"/>
            <a:chOff x="1289608" y="3525541"/>
            <a:chExt cx="13111826" cy="4058788"/>
          </a:xfrm>
        </p:grpSpPr>
        <p:sp>
          <p:nvSpPr>
            <p:cNvPr id="19" name="Google Shape;530;p45">
              <a:extLst>
                <a:ext uri="{FF2B5EF4-FFF2-40B4-BE49-F238E27FC236}">
                  <a16:creationId xmlns:a16="http://schemas.microsoft.com/office/drawing/2014/main" id="{97735FAC-691F-63F0-CD38-A8808A361852}"/>
                </a:ext>
              </a:extLst>
            </p:cNvPr>
            <p:cNvSpPr/>
            <p:nvPr/>
          </p:nvSpPr>
          <p:spPr>
            <a:xfrm>
              <a:off x="2404853" y="3558799"/>
              <a:ext cx="4176393" cy="1221885"/>
            </a:xfrm>
            <a:prstGeom prst="round2DiagRect">
              <a:avLst>
                <a:gd name="adj1" fmla="val 33200"/>
                <a:gd name="adj2" fmla="val 0"/>
              </a:avLst>
            </a:prstGeom>
            <a:solidFill>
              <a:srgbClr val="C7D3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31;p45">
              <a:extLst>
                <a:ext uri="{FF2B5EF4-FFF2-40B4-BE49-F238E27FC236}">
                  <a16:creationId xmlns:a16="http://schemas.microsoft.com/office/drawing/2014/main" id="{4021546F-1964-BAF6-B4F2-EE8E29390208}"/>
                </a:ext>
              </a:extLst>
            </p:cNvPr>
            <p:cNvSpPr/>
            <p:nvPr/>
          </p:nvSpPr>
          <p:spPr>
            <a:xfrm flipH="1">
              <a:off x="2511625" y="3615935"/>
              <a:ext cx="3778929" cy="1098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108000" rIns="108000" bIns="108000" anchor="t" anchorCtr="0">
              <a:spAutoFit/>
            </a:bodyPr>
            <a:lstStyle/>
            <a:p>
              <a:pPr marL="0" marR="0" lvl="0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Perceived the same way by being thoroughly involved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32;p45">
              <a:extLst>
                <a:ext uri="{FF2B5EF4-FFF2-40B4-BE49-F238E27FC236}">
                  <a16:creationId xmlns:a16="http://schemas.microsoft.com/office/drawing/2014/main" id="{447A7E04-36B5-E1B9-35F3-54458CA51DC3}"/>
                </a:ext>
              </a:extLst>
            </p:cNvPr>
            <p:cNvSpPr/>
            <p:nvPr/>
          </p:nvSpPr>
          <p:spPr>
            <a:xfrm>
              <a:off x="6402788" y="3944337"/>
              <a:ext cx="441547" cy="44154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08000" tIns="108000" rIns="108000" bIns="108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33;p45">
              <a:extLst>
                <a:ext uri="{FF2B5EF4-FFF2-40B4-BE49-F238E27FC236}">
                  <a16:creationId xmlns:a16="http://schemas.microsoft.com/office/drawing/2014/main" id="{E4F7CE98-D58E-FAB6-8E36-B3706AD6F06B}"/>
                </a:ext>
              </a:extLst>
            </p:cNvPr>
            <p:cNvSpPr/>
            <p:nvPr/>
          </p:nvSpPr>
          <p:spPr>
            <a:xfrm flipH="1">
              <a:off x="6447127" y="4083112"/>
              <a:ext cx="2943648" cy="2943648"/>
            </a:xfrm>
            <a:prstGeom prst="blockArc">
              <a:avLst>
                <a:gd name="adj1" fmla="val 15514255"/>
                <a:gd name="adj2" fmla="val 651402"/>
                <a:gd name="adj3" fmla="val 16287"/>
              </a:avLst>
            </a:prstGeom>
            <a:solidFill>
              <a:srgbClr val="BFBFBF">
                <a:alpha val="49411"/>
              </a:srgbClr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8000" tIns="108000" rIns="108000" bIns="108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34;p45">
              <a:extLst>
                <a:ext uri="{FF2B5EF4-FFF2-40B4-BE49-F238E27FC236}">
                  <a16:creationId xmlns:a16="http://schemas.microsoft.com/office/drawing/2014/main" id="{FE64F10A-DC04-309E-E4DF-B8AD2DCFC01B}"/>
                </a:ext>
              </a:extLst>
            </p:cNvPr>
            <p:cNvSpPr/>
            <p:nvPr/>
          </p:nvSpPr>
          <p:spPr>
            <a:xfrm>
              <a:off x="9813185" y="4684378"/>
              <a:ext cx="4548196" cy="1207561"/>
            </a:xfrm>
            <a:prstGeom prst="round2DiagRect">
              <a:avLst>
                <a:gd name="adj1" fmla="val 33200"/>
                <a:gd name="adj2" fmla="val 0"/>
              </a:avLst>
            </a:prstGeom>
            <a:solidFill>
              <a:srgbClr val="C7D3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35;p45">
              <a:extLst>
                <a:ext uri="{FF2B5EF4-FFF2-40B4-BE49-F238E27FC236}">
                  <a16:creationId xmlns:a16="http://schemas.microsoft.com/office/drawing/2014/main" id="{1A22C038-B21C-5BB5-B4CC-C9DF7DB99310}"/>
                </a:ext>
              </a:extLst>
            </p:cNvPr>
            <p:cNvSpPr/>
            <p:nvPr/>
          </p:nvSpPr>
          <p:spPr>
            <a:xfrm>
              <a:off x="10137260" y="4738982"/>
              <a:ext cx="4264174" cy="1098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108000" rIns="108000" bIns="10800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Gauged for the intricacy and exertion of their execution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36;p45">
              <a:extLst>
                <a:ext uri="{FF2B5EF4-FFF2-40B4-BE49-F238E27FC236}">
                  <a16:creationId xmlns:a16="http://schemas.microsoft.com/office/drawing/2014/main" id="{7B2FC6BD-709D-F955-34B8-BE53CACED2B0}"/>
                </a:ext>
              </a:extLst>
            </p:cNvPr>
            <p:cNvSpPr/>
            <p:nvPr/>
          </p:nvSpPr>
          <p:spPr>
            <a:xfrm>
              <a:off x="9546937" y="5067386"/>
              <a:ext cx="441547" cy="44154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08000" tIns="108000" rIns="108000" bIns="108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37;p45">
              <a:extLst>
                <a:ext uri="{FF2B5EF4-FFF2-40B4-BE49-F238E27FC236}">
                  <a16:creationId xmlns:a16="http://schemas.microsoft.com/office/drawing/2014/main" id="{AF54DC06-9BE7-DED1-5A22-24B5B3B17C23}"/>
                </a:ext>
              </a:extLst>
            </p:cNvPr>
            <p:cNvSpPr/>
            <p:nvPr/>
          </p:nvSpPr>
          <p:spPr>
            <a:xfrm rot="3470631">
              <a:off x="6439733" y="4083111"/>
              <a:ext cx="2943648" cy="2943648"/>
            </a:xfrm>
            <a:prstGeom prst="blockArc">
              <a:avLst>
                <a:gd name="adj1" fmla="val 13466347"/>
                <a:gd name="adj2" fmla="val 0"/>
                <a:gd name="adj3" fmla="val 16361"/>
              </a:avLst>
            </a:prstGeom>
            <a:solidFill>
              <a:srgbClr val="BFBFBF">
                <a:alpha val="49411"/>
              </a:srgbClr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8000" tIns="108000" rIns="108000" bIns="108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38;p45">
              <a:extLst>
                <a:ext uri="{FF2B5EF4-FFF2-40B4-BE49-F238E27FC236}">
                  <a16:creationId xmlns:a16="http://schemas.microsoft.com/office/drawing/2014/main" id="{0C0C2ED0-E352-3967-7219-528B71D3104B}"/>
                </a:ext>
              </a:extLst>
            </p:cNvPr>
            <p:cNvSpPr/>
            <p:nvPr/>
          </p:nvSpPr>
          <p:spPr>
            <a:xfrm>
              <a:off x="1289608" y="6346080"/>
              <a:ext cx="5235130" cy="1173368"/>
            </a:xfrm>
            <a:prstGeom prst="round2DiagRect">
              <a:avLst>
                <a:gd name="adj1" fmla="val 33200"/>
                <a:gd name="adj2" fmla="val 0"/>
              </a:avLst>
            </a:prstGeom>
            <a:solidFill>
              <a:srgbClr val="C7D3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39;p45">
              <a:extLst>
                <a:ext uri="{FF2B5EF4-FFF2-40B4-BE49-F238E27FC236}">
                  <a16:creationId xmlns:a16="http://schemas.microsoft.com/office/drawing/2014/main" id="{80B085BD-6439-9876-BD54-00E503169367}"/>
                </a:ext>
              </a:extLst>
            </p:cNvPr>
            <p:cNvSpPr/>
            <p:nvPr/>
          </p:nvSpPr>
          <p:spPr>
            <a:xfrm flipH="1">
              <a:off x="1289608" y="6356217"/>
              <a:ext cx="5003918" cy="1098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108000" rIns="108000" bIns="108000" anchor="t" anchorCtr="0">
              <a:spAutoFit/>
            </a:bodyPr>
            <a:lstStyle/>
            <a:p>
              <a:pPr marL="0" marR="0" lvl="0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Requested by their need as far as business worth and effort required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40;p45">
              <a:extLst>
                <a:ext uri="{FF2B5EF4-FFF2-40B4-BE49-F238E27FC236}">
                  <a16:creationId xmlns:a16="http://schemas.microsoft.com/office/drawing/2014/main" id="{E34BC992-280F-7B8C-1C77-340308D17931}"/>
                </a:ext>
              </a:extLst>
            </p:cNvPr>
            <p:cNvSpPr/>
            <p:nvPr/>
          </p:nvSpPr>
          <p:spPr>
            <a:xfrm>
              <a:off x="6402788" y="6684619"/>
              <a:ext cx="441547" cy="44154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08000" tIns="108000" rIns="108000" bIns="108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41;p45">
              <a:extLst>
                <a:ext uri="{FF2B5EF4-FFF2-40B4-BE49-F238E27FC236}">
                  <a16:creationId xmlns:a16="http://schemas.microsoft.com/office/drawing/2014/main" id="{BB0AFC82-03D3-2D62-B0CE-06C1B85CC23E}"/>
                </a:ext>
              </a:extLst>
            </p:cNvPr>
            <p:cNvSpPr/>
            <p:nvPr/>
          </p:nvSpPr>
          <p:spPr>
            <a:xfrm rot="10095226">
              <a:off x="6447127" y="4083112"/>
              <a:ext cx="2943648" cy="2943648"/>
            </a:xfrm>
            <a:prstGeom prst="blockArc">
              <a:avLst>
                <a:gd name="adj1" fmla="val 15037765"/>
                <a:gd name="adj2" fmla="val 0"/>
                <a:gd name="adj3" fmla="val 16361"/>
              </a:avLst>
            </a:prstGeom>
            <a:solidFill>
              <a:srgbClr val="BFBFBF">
                <a:alpha val="49411"/>
              </a:srgbClr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8000" tIns="108000" rIns="108000" bIns="108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" name="Google Shape;542;p45" descr="https://cdn-icons-png.flaticon.com/512/2622/2622321.png">
              <a:extLst>
                <a:ext uri="{FF2B5EF4-FFF2-40B4-BE49-F238E27FC236}">
                  <a16:creationId xmlns:a16="http://schemas.microsoft.com/office/drawing/2014/main" id="{3113F360-32E0-3AC2-8CC2-9EAB6874F6F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92389" y="4928373"/>
              <a:ext cx="1253123" cy="125312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143771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Before Agile</a:t>
            </a:r>
            <a:endParaRPr/>
          </a:p>
        </p:txBody>
      </p:sp>
      <p:sp>
        <p:nvSpPr>
          <p:cNvPr id="532" name="Google Shape;532;p8"/>
          <p:cNvSpPr/>
          <p:nvPr/>
        </p:nvSpPr>
        <p:spPr>
          <a:xfrm>
            <a:off x="6827116" y="816324"/>
            <a:ext cx="2606610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8ED518-C85E-984E-93D1-4DFE881E2E7C}"/>
              </a:ext>
            </a:extLst>
          </p:cNvPr>
          <p:cNvGrpSpPr/>
          <p:nvPr/>
        </p:nvGrpSpPr>
        <p:grpSpPr>
          <a:xfrm>
            <a:off x="3480620" y="3582295"/>
            <a:ext cx="10140130" cy="4835055"/>
            <a:chOff x="3203152" y="3003658"/>
            <a:chExt cx="10140130" cy="483505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BE6765C-3709-ACD0-1140-5C8E397A39E5}"/>
                </a:ext>
              </a:extLst>
            </p:cNvPr>
            <p:cNvSpPr/>
            <p:nvPr/>
          </p:nvSpPr>
          <p:spPr>
            <a:xfrm>
              <a:off x="3203152" y="3003658"/>
              <a:ext cx="3160475" cy="685800"/>
            </a:xfrm>
            <a:prstGeom prst="round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Requirements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A7BF068-F874-F500-04D2-A35A606DEF99}"/>
                </a:ext>
              </a:extLst>
            </p:cNvPr>
            <p:cNvSpPr/>
            <p:nvPr/>
          </p:nvSpPr>
          <p:spPr>
            <a:xfrm>
              <a:off x="4596725" y="4018209"/>
              <a:ext cx="3160475" cy="685800"/>
            </a:xfrm>
            <a:prstGeom prst="round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F9CA5BC-EEC2-58ED-96DC-789565C7C2F5}"/>
                </a:ext>
              </a:extLst>
            </p:cNvPr>
            <p:cNvSpPr/>
            <p:nvPr/>
          </p:nvSpPr>
          <p:spPr>
            <a:xfrm>
              <a:off x="6176962" y="5097671"/>
              <a:ext cx="3160475" cy="685800"/>
            </a:xfrm>
            <a:prstGeom prst="round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Implementation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24AD111-99FD-E341-A1DB-40CB0032ED35}"/>
                </a:ext>
              </a:extLst>
            </p:cNvPr>
            <p:cNvSpPr/>
            <p:nvPr/>
          </p:nvSpPr>
          <p:spPr>
            <a:xfrm>
              <a:off x="7757199" y="6110896"/>
              <a:ext cx="3160475" cy="685800"/>
            </a:xfrm>
            <a:prstGeom prst="round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Verification and Testing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90C307D-7617-1323-BB51-CA979F5F0CE0}"/>
                </a:ext>
              </a:extLst>
            </p:cNvPr>
            <p:cNvSpPr/>
            <p:nvPr/>
          </p:nvSpPr>
          <p:spPr>
            <a:xfrm>
              <a:off x="9337436" y="7152913"/>
              <a:ext cx="4005846" cy="685800"/>
            </a:xfrm>
            <a:prstGeom prst="round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Deployment and maintenance </a:t>
              </a:r>
            </a:p>
          </p:txBody>
        </p: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309AC4D-8A4D-D0F9-A49C-084D89C1FF36}"/>
              </a:ext>
            </a:extLst>
          </p:cNvPr>
          <p:cNvCxnSpPr>
            <a:stCxn id="3" idx="3"/>
          </p:cNvCxnSpPr>
          <p:nvPr/>
        </p:nvCxnSpPr>
        <p:spPr>
          <a:xfrm>
            <a:off x="6641095" y="3925195"/>
            <a:ext cx="186021" cy="6716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13026B1-BA60-4D07-A710-745761AFC085}"/>
              </a:ext>
            </a:extLst>
          </p:cNvPr>
          <p:cNvCxnSpPr/>
          <p:nvPr/>
        </p:nvCxnSpPr>
        <p:spPr>
          <a:xfrm>
            <a:off x="8053612" y="4403082"/>
            <a:ext cx="186021" cy="6716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A9BF54E-9EC8-B803-B059-47F4BA971FEA}"/>
              </a:ext>
            </a:extLst>
          </p:cNvPr>
          <p:cNvCxnSpPr/>
          <p:nvPr/>
        </p:nvCxnSpPr>
        <p:spPr>
          <a:xfrm>
            <a:off x="9614904" y="5417633"/>
            <a:ext cx="186021" cy="6716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988E2DA-E3DC-5ED3-5C60-009F120C3851}"/>
              </a:ext>
            </a:extLst>
          </p:cNvPr>
          <p:cNvCxnSpPr/>
          <p:nvPr/>
        </p:nvCxnSpPr>
        <p:spPr>
          <a:xfrm>
            <a:off x="11195141" y="6429532"/>
            <a:ext cx="186021" cy="6716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Google Shape;705;p5">
            <a:extLst>
              <a:ext uri="{FF2B5EF4-FFF2-40B4-BE49-F238E27FC236}">
                <a16:creationId xmlns:a16="http://schemas.microsoft.com/office/drawing/2014/main" id="{026CEA1A-81D7-790D-6F27-74955DAB307D}"/>
              </a:ext>
            </a:extLst>
          </p:cNvPr>
          <p:cNvSpPr/>
          <p:nvPr/>
        </p:nvSpPr>
        <p:spPr>
          <a:xfrm>
            <a:off x="1571338" y="1417975"/>
            <a:ext cx="13113300" cy="171023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8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15000"/>
              </a:lnSpc>
              <a:buSzPts val="2800"/>
            </a:pPr>
            <a:endParaRPr lang="en-US"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ct val="115000"/>
              </a:lnSpc>
              <a:buSzPts val="2800"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The waterfall model divides project operations into sequential stages that are linearly passed down from one another, each of which is characterized by a specialization of duties and is dependent on the outputs of the previous phase.</a:t>
            </a:r>
          </a:p>
          <a:p>
            <a:pPr algn="ctr">
              <a:lnSpc>
                <a:spcPct val="115000"/>
              </a:lnSpc>
              <a:buSzPts val="2800"/>
            </a:pPr>
            <a:endParaRPr lang="en-US" sz="220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65880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Backlog Refinement</a:t>
            </a:r>
            <a:endParaRPr dirty="0"/>
          </a:p>
        </p:txBody>
      </p:sp>
      <p:sp>
        <p:nvSpPr>
          <p:cNvPr id="3" name="Brandline_LVC">
            <a:extLst>
              <a:ext uri="{FF2B5EF4-FFF2-40B4-BE49-F238E27FC236}">
                <a16:creationId xmlns:a16="http://schemas.microsoft.com/office/drawing/2014/main" id="{851009AF-8233-D4EC-FF15-1CB8B2CBDC27}"/>
              </a:ext>
            </a:extLst>
          </p:cNvPr>
          <p:cNvSpPr/>
          <p:nvPr/>
        </p:nvSpPr>
        <p:spPr>
          <a:xfrm>
            <a:off x="5905500" y="816324"/>
            <a:ext cx="4449046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Google Shape;549;p54">
            <a:extLst>
              <a:ext uri="{FF2B5EF4-FFF2-40B4-BE49-F238E27FC236}">
                <a16:creationId xmlns:a16="http://schemas.microsoft.com/office/drawing/2014/main" id="{DB973323-1271-716F-4BB3-AC36A58B9736}"/>
              </a:ext>
            </a:extLst>
          </p:cNvPr>
          <p:cNvSpPr/>
          <p:nvPr/>
        </p:nvSpPr>
        <p:spPr>
          <a:xfrm>
            <a:off x="1289608" y="1228331"/>
            <a:ext cx="13716000" cy="980943"/>
          </a:xfrm>
          <a:prstGeom prst="roundRect">
            <a:avLst>
              <a:gd name="adj" fmla="val 11839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Backlog Refinement is tied with the aspects of: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" name="Google Shape;550;p54">
            <a:extLst>
              <a:ext uri="{FF2B5EF4-FFF2-40B4-BE49-F238E27FC236}">
                <a16:creationId xmlns:a16="http://schemas.microsoft.com/office/drawing/2014/main" id="{053A9446-E045-BFBE-59A3-54551A89EB31}"/>
              </a:ext>
            </a:extLst>
          </p:cNvPr>
          <p:cNvGrpSpPr/>
          <p:nvPr/>
        </p:nvGrpSpPr>
        <p:grpSpPr>
          <a:xfrm>
            <a:off x="2401689" y="3299889"/>
            <a:ext cx="11491837" cy="3955472"/>
            <a:chOff x="2207451" y="3059631"/>
            <a:chExt cx="11491837" cy="3955472"/>
          </a:xfrm>
        </p:grpSpPr>
        <p:sp>
          <p:nvSpPr>
            <p:cNvPr id="5" name="Google Shape;551;p54">
              <a:extLst>
                <a:ext uri="{FF2B5EF4-FFF2-40B4-BE49-F238E27FC236}">
                  <a16:creationId xmlns:a16="http://schemas.microsoft.com/office/drawing/2014/main" id="{EAC0D659-2E20-1FF5-FD0D-F9F92FBDAC30}"/>
                </a:ext>
              </a:extLst>
            </p:cNvPr>
            <p:cNvSpPr/>
            <p:nvPr/>
          </p:nvSpPr>
          <p:spPr>
            <a:xfrm>
              <a:off x="7379232" y="3799437"/>
              <a:ext cx="1239146" cy="1277170"/>
            </a:xfrm>
            <a:custGeom>
              <a:avLst/>
              <a:gdLst/>
              <a:ahLst/>
              <a:cxnLst/>
              <a:rect l="l" t="t" r="r" b="b"/>
              <a:pathLst>
                <a:path w="1662" h="1713" extrusionOk="0">
                  <a:moveTo>
                    <a:pt x="806" y="0"/>
                  </a:moveTo>
                  <a:lnTo>
                    <a:pt x="842" y="0"/>
                  </a:lnTo>
                  <a:lnTo>
                    <a:pt x="878" y="6"/>
                  </a:lnTo>
                  <a:lnTo>
                    <a:pt x="913" y="18"/>
                  </a:lnTo>
                  <a:lnTo>
                    <a:pt x="945" y="36"/>
                  </a:lnTo>
                  <a:lnTo>
                    <a:pt x="974" y="59"/>
                  </a:lnTo>
                  <a:lnTo>
                    <a:pt x="1052" y="137"/>
                  </a:lnTo>
                  <a:lnTo>
                    <a:pt x="1601" y="680"/>
                  </a:lnTo>
                  <a:lnTo>
                    <a:pt x="1625" y="709"/>
                  </a:lnTo>
                  <a:lnTo>
                    <a:pt x="1643" y="741"/>
                  </a:lnTo>
                  <a:lnTo>
                    <a:pt x="1656" y="776"/>
                  </a:lnTo>
                  <a:lnTo>
                    <a:pt x="1662" y="811"/>
                  </a:lnTo>
                  <a:lnTo>
                    <a:pt x="1660" y="846"/>
                  </a:lnTo>
                  <a:lnTo>
                    <a:pt x="1654" y="883"/>
                  </a:lnTo>
                  <a:lnTo>
                    <a:pt x="1642" y="917"/>
                  </a:lnTo>
                  <a:lnTo>
                    <a:pt x="1624" y="949"/>
                  </a:lnTo>
                  <a:lnTo>
                    <a:pt x="1601" y="980"/>
                  </a:lnTo>
                  <a:lnTo>
                    <a:pt x="1573" y="1004"/>
                  </a:lnTo>
                  <a:lnTo>
                    <a:pt x="1542" y="1023"/>
                  </a:lnTo>
                  <a:lnTo>
                    <a:pt x="1509" y="1033"/>
                  </a:lnTo>
                  <a:lnTo>
                    <a:pt x="1473" y="1039"/>
                  </a:lnTo>
                  <a:lnTo>
                    <a:pt x="1437" y="1039"/>
                  </a:lnTo>
                  <a:lnTo>
                    <a:pt x="1401" y="1033"/>
                  </a:lnTo>
                  <a:lnTo>
                    <a:pt x="1366" y="1023"/>
                  </a:lnTo>
                  <a:lnTo>
                    <a:pt x="1334" y="1006"/>
                  </a:lnTo>
                  <a:lnTo>
                    <a:pt x="1305" y="984"/>
                  </a:lnTo>
                  <a:lnTo>
                    <a:pt x="1305" y="1713"/>
                  </a:lnTo>
                  <a:lnTo>
                    <a:pt x="357" y="1713"/>
                  </a:lnTo>
                  <a:lnTo>
                    <a:pt x="357" y="984"/>
                  </a:lnTo>
                  <a:lnTo>
                    <a:pt x="328" y="1007"/>
                  </a:lnTo>
                  <a:lnTo>
                    <a:pt x="296" y="1024"/>
                  </a:lnTo>
                  <a:lnTo>
                    <a:pt x="262" y="1035"/>
                  </a:lnTo>
                  <a:lnTo>
                    <a:pt x="227" y="1039"/>
                  </a:lnTo>
                  <a:lnTo>
                    <a:pt x="191" y="1038"/>
                  </a:lnTo>
                  <a:lnTo>
                    <a:pt x="156" y="1032"/>
                  </a:lnTo>
                  <a:lnTo>
                    <a:pt x="123" y="1019"/>
                  </a:lnTo>
                  <a:lnTo>
                    <a:pt x="90" y="1001"/>
                  </a:lnTo>
                  <a:lnTo>
                    <a:pt x="61" y="980"/>
                  </a:lnTo>
                  <a:lnTo>
                    <a:pt x="37" y="951"/>
                  </a:lnTo>
                  <a:lnTo>
                    <a:pt x="18" y="918"/>
                  </a:lnTo>
                  <a:lnTo>
                    <a:pt x="6" y="885"/>
                  </a:lnTo>
                  <a:lnTo>
                    <a:pt x="0" y="848"/>
                  </a:lnTo>
                  <a:lnTo>
                    <a:pt x="2" y="811"/>
                  </a:lnTo>
                  <a:lnTo>
                    <a:pt x="8" y="774"/>
                  </a:lnTo>
                  <a:lnTo>
                    <a:pt x="20" y="739"/>
                  </a:lnTo>
                  <a:lnTo>
                    <a:pt x="38" y="707"/>
                  </a:lnTo>
                  <a:lnTo>
                    <a:pt x="61" y="680"/>
                  </a:lnTo>
                  <a:lnTo>
                    <a:pt x="138" y="601"/>
                  </a:lnTo>
                  <a:lnTo>
                    <a:pt x="674" y="59"/>
                  </a:lnTo>
                  <a:lnTo>
                    <a:pt x="703" y="35"/>
                  </a:lnTo>
                  <a:lnTo>
                    <a:pt x="735" y="16"/>
                  </a:lnTo>
                  <a:lnTo>
                    <a:pt x="769" y="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C7D3D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52;p54">
              <a:extLst>
                <a:ext uri="{FF2B5EF4-FFF2-40B4-BE49-F238E27FC236}">
                  <a16:creationId xmlns:a16="http://schemas.microsoft.com/office/drawing/2014/main" id="{C949609E-FB97-ACB7-8BBA-96BDF3E1AFA3}"/>
                </a:ext>
              </a:extLst>
            </p:cNvPr>
            <p:cNvSpPr/>
            <p:nvPr/>
          </p:nvSpPr>
          <p:spPr>
            <a:xfrm>
              <a:off x="8556496" y="5839331"/>
              <a:ext cx="1324887" cy="1175772"/>
            </a:xfrm>
            <a:custGeom>
              <a:avLst/>
              <a:gdLst/>
              <a:ahLst/>
              <a:cxnLst/>
              <a:rect l="l" t="t" r="r" b="b"/>
              <a:pathLst>
                <a:path w="1777" h="1577" extrusionOk="0">
                  <a:moveTo>
                    <a:pt x="403" y="0"/>
                  </a:moveTo>
                  <a:lnTo>
                    <a:pt x="1063" y="309"/>
                  </a:lnTo>
                  <a:lnTo>
                    <a:pt x="1054" y="268"/>
                  </a:lnTo>
                  <a:lnTo>
                    <a:pt x="1052" y="228"/>
                  </a:lnTo>
                  <a:lnTo>
                    <a:pt x="1060" y="189"/>
                  </a:lnTo>
                  <a:lnTo>
                    <a:pt x="1075" y="152"/>
                  </a:lnTo>
                  <a:lnTo>
                    <a:pt x="1095" y="118"/>
                  </a:lnTo>
                  <a:lnTo>
                    <a:pt x="1123" y="89"/>
                  </a:lnTo>
                  <a:lnTo>
                    <a:pt x="1155" y="64"/>
                  </a:lnTo>
                  <a:lnTo>
                    <a:pt x="1192" y="45"/>
                  </a:lnTo>
                  <a:lnTo>
                    <a:pt x="1229" y="34"/>
                  </a:lnTo>
                  <a:lnTo>
                    <a:pt x="1265" y="31"/>
                  </a:lnTo>
                  <a:lnTo>
                    <a:pt x="1301" y="35"/>
                  </a:lnTo>
                  <a:lnTo>
                    <a:pt x="1336" y="45"/>
                  </a:lnTo>
                  <a:lnTo>
                    <a:pt x="1369" y="61"/>
                  </a:lnTo>
                  <a:lnTo>
                    <a:pt x="1400" y="83"/>
                  </a:lnTo>
                  <a:lnTo>
                    <a:pt x="1426" y="109"/>
                  </a:lnTo>
                  <a:lnTo>
                    <a:pt x="1448" y="138"/>
                  </a:lnTo>
                  <a:lnTo>
                    <a:pt x="1464" y="172"/>
                  </a:lnTo>
                  <a:lnTo>
                    <a:pt x="1501" y="273"/>
                  </a:lnTo>
                  <a:lnTo>
                    <a:pt x="1765" y="989"/>
                  </a:lnTo>
                  <a:lnTo>
                    <a:pt x="1775" y="1026"/>
                  </a:lnTo>
                  <a:lnTo>
                    <a:pt x="1777" y="1063"/>
                  </a:lnTo>
                  <a:lnTo>
                    <a:pt x="1774" y="1098"/>
                  </a:lnTo>
                  <a:lnTo>
                    <a:pt x="1763" y="1133"/>
                  </a:lnTo>
                  <a:lnTo>
                    <a:pt x="1748" y="1167"/>
                  </a:lnTo>
                  <a:lnTo>
                    <a:pt x="1728" y="1196"/>
                  </a:lnTo>
                  <a:lnTo>
                    <a:pt x="1702" y="1224"/>
                  </a:lnTo>
                  <a:lnTo>
                    <a:pt x="1671" y="1245"/>
                  </a:lnTo>
                  <a:lnTo>
                    <a:pt x="1637" y="1260"/>
                  </a:lnTo>
                  <a:lnTo>
                    <a:pt x="1535" y="1299"/>
                  </a:lnTo>
                  <a:lnTo>
                    <a:pt x="810" y="1565"/>
                  </a:lnTo>
                  <a:lnTo>
                    <a:pt x="769" y="1576"/>
                  </a:lnTo>
                  <a:lnTo>
                    <a:pt x="728" y="1577"/>
                  </a:lnTo>
                  <a:lnTo>
                    <a:pt x="688" y="1571"/>
                  </a:lnTo>
                  <a:lnTo>
                    <a:pt x="650" y="1558"/>
                  </a:lnTo>
                  <a:lnTo>
                    <a:pt x="614" y="1536"/>
                  </a:lnTo>
                  <a:lnTo>
                    <a:pt x="584" y="1509"/>
                  </a:lnTo>
                  <a:lnTo>
                    <a:pt x="559" y="1476"/>
                  </a:lnTo>
                  <a:lnTo>
                    <a:pt x="539" y="1438"/>
                  </a:lnTo>
                  <a:lnTo>
                    <a:pt x="527" y="1398"/>
                  </a:lnTo>
                  <a:lnTo>
                    <a:pt x="525" y="1358"/>
                  </a:lnTo>
                  <a:lnTo>
                    <a:pt x="532" y="1319"/>
                  </a:lnTo>
                  <a:lnTo>
                    <a:pt x="545" y="1280"/>
                  </a:lnTo>
                  <a:lnTo>
                    <a:pt x="565" y="1245"/>
                  </a:lnTo>
                  <a:lnTo>
                    <a:pt x="593" y="1215"/>
                  </a:lnTo>
                  <a:lnTo>
                    <a:pt x="624" y="1189"/>
                  </a:lnTo>
                  <a:lnTo>
                    <a:pt x="660" y="1169"/>
                  </a:lnTo>
                  <a:lnTo>
                    <a:pt x="0" y="86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C7D3D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53;p54">
              <a:extLst>
                <a:ext uri="{FF2B5EF4-FFF2-40B4-BE49-F238E27FC236}">
                  <a16:creationId xmlns:a16="http://schemas.microsoft.com/office/drawing/2014/main" id="{F854D7FB-C902-9D98-BF02-BB89954FF746}"/>
                </a:ext>
              </a:extLst>
            </p:cNvPr>
            <p:cNvSpPr/>
            <p:nvPr/>
          </p:nvSpPr>
          <p:spPr>
            <a:xfrm>
              <a:off x="6116973" y="5839331"/>
              <a:ext cx="1326379" cy="1175772"/>
            </a:xfrm>
            <a:custGeom>
              <a:avLst/>
              <a:gdLst/>
              <a:ahLst/>
              <a:cxnLst/>
              <a:rect l="l" t="t" r="r" b="b"/>
              <a:pathLst>
                <a:path w="1779" h="1577" extrusionOk="0">
                  <a:moveTo>
                    <a:pt x="1376" y="0"/>
                  </a:moveTo>
                  <a:lnTo>
                    <a:pt x="1779" y="861"/>
                  </a:lnTo>
                  <a:lnTo>
                    <a:pt x="1119" y="1169"/>
                  </a:lnTo>
                  <a:lnTo>
                    <a:pt x="1154" y="1189"/>
                  </a:lnTo>
                  <a:lnTo>
                    <a:pt x="1186" y="1215"/>
                  </a:lnTo>
                  <a:lnTo>
                    <a:pt x="1212" y="1245"/>
                  </a:lnTo>
                  <a:lnTo>
                    <a:pt x="1232" y="1280"/>
                  </a:lnTo>
                  <a:lnTo>
                    <a:pt x="1246" y="1319"/>
                  </a:lnTo>
                  <a:lnTo>
                    <a:pt x="1252" y="1358"/>
                  </a:lnTo>
                  <a:lnTo>
                    <a:pt x="1250" y="1398"/>
                  </a:lnTo>
                  <a:lnTo>
                    <a:pt x="1240" y="1438"/>
                  </a:lnTo>
                  <a:lnTo>
                    <a:pt x="1220" y="1476"/>
                  </a:lnTo>
                  <a:lnTo>
                    <a:pt x="1194" y="1509"/>
                  </a:lnTo>
                  <a:lnTo>
                    <a:pt x="1163" y="1536"/>
                  </a:lnTo>
                  <a:lnTo>
                    <a:pt x="1129" y="1558"/>
                  </a:lnTo>
                  <a:lnTo>
                    <a:pt x="1091" y="1571"/>
                  </a:lnTo>
                  <a:lnTo>
                    <a:pt x="1051" y="1577"/>
                  </a:lnTo>
                  <a:lnTo>
                    <a:pt x="1010" y="1576"/>
                  </a:lnTo>
                  <a:lnTo>
                    <a:pt x="967" y="1565"/>
                  </a:lnTo>
                  <a:lnTo>
                    <a:pt x="244" y="1299"/>
                  </a:lnTo>
                  <a:lnTo>
                    <a:pt x="140" y="1260"/>
                  </a:lnTo>
                  <a:lnTo>
                    <a:pt x="106" y="1245"/>
                  </a:lnTo>
                  <a:lnTo>
                    <a:pt x="77" y="1224"/>
                  </a:lnTo>
                  <a:lnTo>
                    <a:pt x="51" y="1196"/>
                  </a:lnTo>
                  <a:lnTo>
                    <a:pt x="30" y="1167"/>
                  </a:lnTo>
                  <a:lnTo>
                    <a:pt x="14" y="1133"/>
                  </a:lnTo>
                  <a:lnTo>
                    <a:pt x="5" y="1098"/>
                  </a:lnTo>
                  <a:lnTo>
                    <a:pt x="0" y="1063"/>
                  </a:lnTo>
                  <a:lnTo>
                    <a:pt x="4" y="1026"/>
                  </a:lnTo>
                  <a:lnTo>
                    <a:pt x="13" y="989"/>
                  </a:lnTo>
                  <a:lnTo>
                    <a:pt x="276" y="273"/>
                  </a:lnTo>
                  <a:lnTo>
                    <a:pt x="314" y="172"/>
                  </a:lnTo>
                  <a:lnTo>
                    <a:pt x="330" y="138"/>
                  </a:lnTo>
                  <a:lnTo>
                    <a:pt x="351" y="109"/>
                  </a:lnTo>
                  <a:lnTo>
                    <a:pt x="379" y="83"/>
                  </a:lnTo>
                  <a:lnTo>
                    <a:pt x="408" y="61"/>
                  </a:lnTo>
                  <a:lnTo>
                    <a:pt x="442" y="45"/>
                  </a:lnTo>
                  <a:lnTo>
                    <a:pt x="477" y="35"/>
                  </a:lnTo>
                  <a:lnTo>
                    <a:pt x="514" y="31"/>
                  </a:lnTo>
                  <a:lnTo>
                    <a:pt x="550" y="34"/>
                  </a:lnTo>
                  <a:lnTo>
                    <a:pt x="586" y="45"/>
                  </a:lnTo>
                  <a:lnTo>
                    <a:pt x="622" y="64"/>
                  </a:lnTo>
                  <a:lnTo>
                    <a:pt x="654" y="89"/>
                  </a:lnTo>
                  <a:lnTo>
                    <a:pt x="682" y="118"/>
                  </a:lnTo>
                  <a:lnTo>
                    <a:pt x="704" y="152"/>
                  </a:lnTo>
                  <a:lnTo>
                    <a:pt x="717" y="189"/>
                  </a:lnTo>
                  <a:lnTo>
                    <a:pt x="725" y="228"/>
                  </a:lnTo>
                  <a:lnTo>
                    <a:pt x="725" y="268"/>
                  </a:lnTo>
                  <a:lnTo>
                    <a:pt x="716" y="309"/>
                  </a:lnTo>
                  <a:lnTo>
                    <a:pt x="1376" y="0"/>
                  </a:lnTo>
                  <a:close/>
                </a:path>
              </a:pathLst>
            </a:custGeom>
            <a:solidFill>
              <a:srgbClr val="C7D3D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54;p54">
              <a:extLst>
                <a:ext uri="{FF2B5EF4-FFF2-40B4-BE49-F238E27FC236}">
                  <a16:creationId xmlns:a16="http://schemas.microsoft.com/office/drawing/2014/main" id="{2AF938A8-65CD-4DB8-2D8C-ADCDC2729580}"/>
                </a:ext>
              </a:extLst>
            </p:cNvPr>
            <p:cNvSpPr/>
            <p:nvPr/>
          </p:nvSpPr>
          <p:spPr>
            <a:xfrm>
              <a:off x="6937106" y="5275676"/>
              <a:ext cx="1015473" cy="1664124"/>
            </a:xfrm>
            <a:custGeom>
              <a:avLst/>
              <a:gdLst/>
              <a:ahLst/>
              <a:cxnLst/>
              <a:rect l="l" t="t" r="r" b="b"/>
              <a:pathLst>
                <a:path w="1362" h="2232" extrusionOk="0">
                  <a:moveTo>
                    <a:pt x="348" y="0"/>
                  </a:moveTo>
                  <a:lnTo>
                    <a:pt x="375" y="4"/>
                  </a:lnTo>
                  <a:lnTo>
                    <a:pt x="402" y="17"/>
                  </a:lnTo>
                  <a:lnTo>
                    <a:pt x="426" y="33"/>
                  </a:lnTo>
                  <a:lnTo>
                    <a:pt x="1319" y="856"/>
                  </a:lnTo>
                  <a:lnTo>
                    <a:pt x="1337" y="879"/>
                  </a:lnTo>
                  <a:lnTo>
                    <a:pt x="1351" y="903"/>
                  </a:lnTo>
                  <a:lnTo>
                    <a:pt x="1359" y="931"/>
                  </a:lnTo>
                  <a:lnTo>
                    <a:pt x="1362" y="958"/>
                  </a:lnTo>
                  <a:lnTo>
                    <a:pt x="1313" y="2107"/>
                  </a:lnTo>
                  <a:lnTo>
                    <a:pt x="1308" y="2139"/>
                  </a:lnTo>
                  <a:lnTo>
                    <a:pt x="1294" y="2168"/>
                  </a:lnTo>
                  <a:lnTo>
                    <a:pt x="1276" y="2194"/>
                  </a:lnTo>
                  <a:lnTo>
                    <a:pt x="1252" y="2212"/>
                  </a:lnTo>
                  <a:lnTo>
                    <a:pt x="1222" y="2226"/>
                  </a:lnTo>
                  <a:lnTo>
                    <a:pt x="1190" y="2232"/>
                  </a:lnTo>
                  <a:lnTo>
                    <a:pt x="1158" y="2229"/>
                  </a:lnTo>
                  <a:lnTo>
                    <a:pt x="1049" y="2205"/>
                  </a:lnTo>
                  <a:lnTo>
                    <a:pt x="944" y="2171"/>
                  </a:lnTo>
                  <a:lnTo>
                    <a:pt x="843" y="2131"/>
                  </a:lnTo>
                  <a:lnTo>
                    <a:pt x="746" y="2082"/>
                  </a:lnTo>
                  <a:lnTo>
                    <a:pt x="653" y="2027"/>
                  </a:lnTo>
                  <a:lnTo>
                    <a:pt x="564" y="1966"/>
                  </a:lnTo>
                  <a:lnTo>
                    <a:pt x="481" y="1897"/>
                  </a:lnTo>
                  <a:lnTo>
                    <a:pt x="405" y="1824"/>
                  </a:lnTo>
                  <a:lnTo>
                    <a:pt x="333" y="1742"/>
                  </a:lnTo>
                  <a:lnTo>
                    <a:pt x="267" y="1658"/>
                  </a:lnTo>
                  <a:lnTo>
                    <a:pt x="207" y="1568"/>
                  </a:lnTo>
                  <a:lnTo>
                    <a:pt x="153" y="1473"/>
                  </a:lnTo>
                  <a:lnTo>
                    <a:pt x="109" y="1375"/>
                  </a:lnTo>
                  <a:lnTo>
                    <a:pt x="71" y="1272"/>
                  </a:lnTo>
                  <a:lnTo>
                    <a:pt x="40" y="1165"/>
                  </a:lnTo>
                  <a:lnTo>
                    <a:pt x="19" y="1056"/>
                  </a:lnTo>
                  <a:lnTo>
                    <a:pt x="5" y="943"/>
                  </a:lnTo>
                  <a:lnTo>
                    <a:pt x="0" y="828"/>
                  </a:lnTo>
                  <a:lnTo>
                    <a:pt x="5" y="724"/>
                  </a:lnTo>
                  <a:lnTo>
                    <a:pt x="16" y="620"/>
                  </a:lnTo>
                  <a:lnTo>
                    <a:pt x="34" y="519"/>
                  </a:lnTo>
                  <a:lnTo>
                    <a:pt x="60" y="421"/>
                  </a:lnTo>
                  <a:lnTo>
                    <a:pt x="92" y="324"/>
                  </a:lnTo>
                  <a:lnTo>
                    <a:pt x="130" y="232"/>
                  </a:lnTo>
                  <a:lnTo>
                    <a:pt x="176" y="144"/>
                  </a:lnTo>
                  <a:lnTo>
                    <a:pt x="227" y="58"/>
                  </a:lnTo>
                  <a:lnTo>
                    <a:pt x="245" y="35"/>
                  </a:lnTo>
                  <a:lnTo>
                    <a:pt x="268" y="18"/>
                  </a:lnTo>
                  <a:lnTo>
                    <a:pt x="293" y="6"/>
                  </a:lnTo>
                  <a:lnTo>
                    <a:pt x="320" y="0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8397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55;p54">
              <a:extLst>
                <a:ext uri="{FF2B5EF4-FFF2-40B4-BE49-F238E27FC236}">
                  <a16:creationId xmlns:a16="http://schemas.microsoft.com/office/drawing/2014/main" id="{256A6D40-F3FA-3ED6-51EB-8E51CA42E010}"/>
                </a:ext>
              </a:extLst>
            </p:cNvPr>
            <p:cNvSpPr/>
            <p:nvPr/>
          </p:nvSpPr>
          <p:spPr>
            <a:xfrm>
              <a:off x="7340463" y="4829822"/>
              <a:ext cx="1315195" cy="983413"/>
            </a:xfrm>
            <a:custGeom>
              <a:avLst/>
              <a:gdLst/>
              <a:ahLst/>
              <a:cxnLst/>
              <a:rect l="l" t="t" r="r" b="b"/>
              <a:pathLst>
                <a:path w="1764" h="1319" extrusionOk="0">
                  <a:moveTo>
                    <a:pt x="885" y="0"/>
                  </a:moveTo>
                  <a:lnTo>
                    <a:pt x="1000" y="5"/>
                  </a:lnTo>
                  <a:lnTo>
                    <a:pt x="1112" y="17"/>
                  </a:lnTo>
                  <a:lnTo>
                    <a:pt x="1221" y="39"/>
                  </a:lnTo>
                  <a:lnTo>
                    <a:pt x="1326" y="69"/>
                  </a:lnTo>
                  <a:lnTo>
                    <a:pt x="1429" y="106"/>
                  </a:lnTo>
                  <a:lnTo>
                    <a:pt x="1527" y="150"/>
                  </a:lnTo>
                  <a:lnTo>
                    <a:pt x="1620" y="203"/>
                  </a:lnTo>
                  <a:lnTo>
                    <a:pt x="1711" y="262"/>
                  </a:lnTo>
                  <a:lnTo>
                    <a:pt x="1732" y="281"/>
                  </a:lnTo>
                  <a:lnTo>
                    <a:pt x="1749" y="304"/>
                  </a:lnTo>
                  <a:lnTo>
                    <a:pt x="1760" y="328"/>
                  </a:lnTo>
                  <a:lnTo>
                    <a:pt x="1764" y="356"/>
                  </a:lnTo>
                  <a:lnTo>
                    <a:pt x="1764" y="382"/>
                  </a:lnTo>
                  <a:lnTo>
                    <a:pt x="1760" y="409"/>
                  </a:lnTo>
                  <a:lnTo>
                    <a:pt x="1748" y="434"/>
                  </a:lnTo>
                  <a:lnTo>
                    <a:pt x="1731" y="458"/>
                  </a:lnTo>
                  <a:lnTo>
                    <a:pt x="977" y="1278"/>
                  </a:lnTo>
                  <a:lnTo>
                    <a:pt x="953" y="1297"/>
                  </a:lnTo>
                  <a:lnTo>
                    <a:pt x="925" y="1311"/>
                  </a:lnTo>
                  <a:lnTo>
                    <a:pt x="894" y="1319"/>
                  </a:lnTo>
                  <a:lnTo>
                    <a:pt x="865" y="1319"/>
                  </a:lnTo>
                  <a:lnTo>
                    <a:pt x="835" y="1311"/>
                  </a:lnTo>
                  <a:lnTo>
                    <a:pt x="807" y="1297"/>
                  </a:lnTo>
                  <a:lnTo>
                    <a:pt x="783" y="1278"/>
                  </a:lnTo>
                  <a:lnTo>
                    <a:pt x="35" y="463"/>
                  </a:lnTo>
                  <a:lnTo>
                    <a:pt x="17" y="440"/>
                  </a:lnTo>
                  <a:lnTo>
                    <a:pt x="6" y="415"/>
                  </a:lnTo>
                  <a:lnTo>
                    <a:pt x="0" y="388"/>
                  </a:lnTo>
                  <a:lnTo>
                    <a:pt x="0" y="362"/>
                  </a:lnTo>
                  <a:lnTo>
                    <a:pt x="6" y="334"/>
                  </a:lnTo>
                  <a:lnTo>
                    <a:pt x="17" y="310"/>
                  </a:lnTo>
                  <a:lnTo>
                    <a:pt x="32" y="287"/>
                  </a:lnTo>
                  <a:lnTo>
                    <a:pt x="54" y="268"/>
                  </a:lnTo>
                  <a:lnTo>
                    <a:pt x="144" y="209"/>
                  </a:lnTo>
                  <a:lnTo>
                    <a:pt x="239" y="155"/>
                  </a:lnTo>
                  <a:lnTo>
                    <a:pt x="338" y="109"/>
                  </a:lnTo>
                  <a:lnTo>
                    <a:pt x="441" y="71"/>
                  </a:lnTo>
                  <a:lnTo>
                    <a:pt x="548" y="40"/>
                  </a:lnTo>
                  <a:lnTo>
                    <a:pt x="659" y="19"/>
                  </a:lnTo>
                  <a:lnTo>
                    <a:pt x="772" y="5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37858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56;p54">
              <a:extLst>
                <a:ext uri="{FF2B5EF4-FFF2-40B4-BE49-F238E27FC236}">
                  <a16:creationId xmlns:a16="http://schemas.microsoft.com/office/drawing/2014/main" id="{1BD0BECF-C4FC-72B2-DF5E-F626D0BBAE30}"/>
                </a:ext>
              </a:extLst>
            </p:cNvPr>
            <p:cNvSpPr/>
            <p:nvPr/>
          </p:nvSpPr>
          <p:spPr>
            <a:xfrm>
              <a:off x="8045777" y="5268221"/>
              <a:ext cx="1019947" cy="1673071"/>
            </a:xfrm>
            <a:custGeom>
              <a:avLst/>
              <a:gdLst/>
              <a:ahLst/>
              <a:cxnLst/>
              <a:rect l="l" t="t" r="r" b="b"/>
              <a:pathLst>
                <a:path w="1368" h="2244" extrusionOk="0">
                  <a:moveTo>
                    <a:pt x="1014" y="0"/>
                  </a:moveTo>
                  <a:lnTo>
                    <a:pt x="1042" y="2"/>
                  </a:lnTo>
                  <a:lnTo>
                    <a:pt x="1070" y="8"/>
                  </a:lnTo>
                  <a:lnTo>
                    <a:pt x="1096" y="19"/>
                  </a:lnTo>
                  <a:lnTo>
                    <a:pt x="1117" y="37"/>
                  </a:lnTo>
                  <a:lnTo>
                    <a:pt x="1137" y="60"/>
                  </a:lnTo>
                  <a:lnTo>
                    <a:pt x="1189" y="146"/>
                  </a:lnTo>
                  <a:lnTo>
                    <a:pt x="1235" y="235"/>
                  </a:lnTo>
                  <a:lnTo>
                    <a:pt x="1273" y="328"/>
                  </a:lnTo>
                  <a:lnTo>
                    <a:pt x="1307" y="425"/>
                  </a:lnTo>
                  <a:lnTo>
                    <a:pt x="1333" y="524"/>
                  </a:lnTo>
                  <a:lnTo>
                    <a:pt x="1353" y="627"/>
                  </a:lnTo>
                  <a:lnTo>
                    <a:pt x="1364" y="732"/>
                  </a:lnTo>
                  <a:lnTo>
                    <a:pt x="1368" y="838"/>
                  </a:lnTo>
                  <a:lnTo>
                    <a:pt x="1364" y="955"/>
                  </a:lnTo>
                  <a:lnTo>
                    <a:pt x="1350" y="1066"/>
                  </a:lnTo>
                  <a:lnTo>
                    <a:pt x="1328" y="1177"/>
                  </a:lnTo>
                  <a:lnTo>
                    <a:pt x="1298" y="1284"/>
                  </a:lnTo>
                  <a:lnTo>
                    <a:pt x="1260" y="1386"/>
                  </a:lnTo>
                  <a:lnTo>
                    <a:pt x="1214" y="1486"/>
                  </a:lnTo>
                  <a:lnTo>
                    <a:pt x="1160" y="1581"/>
                  </a:lnTo>
                  <a:lnTo>
                    <a:pt x="1100" y="1671"/>
                  </a:lnTo>
                  <a:lnTo>
                    <a:pt x="1034" y="1755"/>
                  </a:lnTo>
                  <a:lnTo>
                    <a:pt x="962" y="1835"/>
                  </a:lnTo>
                  <a:lnTo>
                    <a:pt x="883" y="1910"/>
                  </a:lnTo>
                  <a:lnTo>
                    <a:pt x="800" y="1979"/>
                  </a:lnTo>
                  <a:lnTo>
                    <a:pt x="711" y="2040"/>
                  </a:lnTo>
                  <a:lnTo>
                    <a:pt x="618" y="2095"/>
                  </a:lnTo>
                  <a:lnTo>
                    <a:pt x="520" y="2143"/>
                  </a:lnTo>
                  <a:lnTo>
                    <a:pt x="417" y="2184"/>
                  </a:lnTo>
                  <a:lnTo>
                    <a:pt x="313" y="2216"/>
                  </a:lnTo>
                  <a:lnTo>
                    <a:pt x="203" y="2241"/>
                  </a:lnTo>
                  <a:lnTo>
                    <a:pt x="170" y="2244"/>
                  </a:lnTo>
                  <a:lnTo>
                    <a:pt x="138" y="2238"/>
                  </a:lnTo>
                  <a:lnTo>
                    <a:pt x="111" y="2224"/>
                  </a:lnTo>
                  <a:lnTo>
                    <a:pt x="86" y="2204"/>
                  </a:lnTo>
                  <a:lnTo>
                    <a:pt x="66" y="2180"/>
                  </a:lnTo>
                  <a:lnTo>
                    <a:pt x="53" y="2151"/>
                  </a:lnTo>
                  <a:lnTo>
                    <a:pt x="48" y="2117"/>
                  </a:lnTo>
                  <a:lnTo>
                    <a:pt x="0" y="962"/>
                  </a:lnTo>
                  <a:lnTo>
                    <a:pt x="2" y="935"/>
                  </a:lnTo>
                  <a:lnTo>
                    <a:pt x="10" y="907"/>
                  </a:lnTo>
                  <a:lnTo>
                    <a:pt x="23" y="883"/>
                  </a:lnTo>
                  <a:lnTo>
                    <a:pt x="42" y="861"/>
                  </a:lnTo>
                  <a:lnTo>
                    <a:pt x="938" y="36"/>
                  </a:lnTo>
                  <a:lnTo>
                    <a:pt x="961" y="17"/>
                  </a:lnTo>
                  <a:lnTo>
                    <a:pt x="987" y="7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8397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57;p54">
              <a:extLst>
                <a:ext uri="{FF2B5EF4-FFF2-40B4-BE49-F238E27FC236}">
                  <a16:creationId xmlns:a16="http://schemas.microsoft.com/office/drawing/2014/main" id="{DB680D21-EB56-969D-3492-E93873485804}"/>
                </a:ext>
              </a:extLst>
            </p:cNvPr>
            <p:cNvSpPr txBox="1"/>
            <p:nvPr/>
          </p:nvSpPr>
          <p:spPr>
            <a:xfrm>
              <a:off x="10038945" y="6427216"/>
              <a:ext cx="3660343" cy="475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b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The request wherein the user will do that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58;p54">
              <a:extLst>
                <a:ext uri="{FF2B5EF4-FFF2-40B4-BE49-F238E27FC236}">
                  <a16:creationId xmlns:a16="http://schemas.microsoft.com/office/drawing/2014/main" id="{3F9A4980-B23E-D0FA-4BD2-1D118434C5A3}"/>
                </a:ext>
              </a:extLst>
            </p:cNvPr>
            <p:cNvSpPr txBox="1"/>
            <p:nvPr/>
          </p:nvSpPr>
          <p:spPr>
            <a:xfrm>
              <a:off x="2207451" y="6427217"/>
              <a:ext cx="3660343" cy="475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b" anchorCtr="0">
              <a:no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What a product will and won't do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" name="Google Shape;559;p54">
              <a:extLst>
                <a:ext uri="{FF2B5EF4-FFF2-40B4-BE49-F238E27FC236}">
                  <a16:creationId xmlns:a16="http://schemas.microsoft.com/office/drawing/2014/main" id="{63652300-1674-FE68-254F-181E9E9D8B5A}"/>
                </a:ext>
              </a:extLst>
            </p:cNvPr>
            <p:cNvSpPr txBox="1"/>
            <p:nvPr/>
          </p:nvSpPr>
          <p:spPr>
            <a:xfrm>
              <a:off x="6146763" y="3059631"/>
              <a:ext cx="3702594" cy="427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b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The work it will take to carry it out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2099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Backlog Refinement</a:t>
            </a:r>
            <a:endParaRPr dirty="0"/>
          </a:p>
        </p:txBody>
      </p:sp>
      <p:sp>
        <p:nvSpPr>
          <p:cNvPr id="3" name="Brandline_LVC">
            <a:extLst>
              <a:ext uri="{FF2B5EF4-FFF2-40B4-BE49-F238E27FC236}">
                <a16:creationId xmlns:a16="http://schemas.microsoft.com/office/drawing/2014/main" id="{851009AF-8233-D4EC-FF15-1CB8B2CBDC27}"/>
              </a:ext>
            </a:extLst>
          </p:cNvPr>
          <p:cNvSpPr/>
          <p:nvPr/>
        </p:nvSpPr>
        <p:spPr>
          <a:xfrm>
            <a:off x="5905500" y="816324"/>
            <a:ext cx="4449046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Google Shape;566;p55">
            <a:extLst>
              <a:ext uri="{FF2B5EF4-FFF2-40B4-BE49-F238E27FC236}">
                <a16:creationId xmlns:a16="http://schemas.microsoft.com/office/drawing/2014/main" id="{0DF6B2BB-1CE7-F3F3-A609-7482371D6229}"/>
              </a:ext>
            </a:extLst>
          </p:cNvPr>
          <p:cNvSpPr/>
          <p:nvPr/>
        </p:nvSpPr>
        <p:spPr>
          <a:xfrm>
            <a:off x="1289608" y="1228331"/>
            <a:ext cx="13716000" cy="980943"/>
          </a:xfrm>
          <a:prstGeom prst="roundRect">
            <a:avLst>
              <a:gd name="adj" fmla="val 11839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Advantages of Backlog refinement are as follows: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oogle Shape;567;p55">
            <a:extLst>
              <a:ext uri="{FF2B5EF4-FFF2-40B4-BE49-F238E27FC236}">
                <a16:creationId xmlns:a16="http://schemas.microsoft.com/office/drawing/2014/main" id="{0981ECE4-774B-F3EC-4FB1-BF7DEBECC2C7}"/>
              </a:ext>
            </a:extLst>
          </p:cNvPr>
          <p:cNvGrpSpPr/>
          <p:nvPr/>
        </p:nvGrpSpPr>
        <p:grpSpPr>
          <a:xfrm>
            <a:off x="3767775" y="3570750"/>
            <a:ext cx="9496525" cy="3950953"/>
            <a:chOff x="3522449" y="3570750"/>
            <a:chExt cx="9496525" cy="3950953"/>
          </a:xfrm>
        </p:grpSpPr>
        <p:sp>
          <p:nvSpPr>
            <p:cNvPr id="5" name="Google Shape;568;p55">
              <a:extLst>
                <a:ext uri="{FF2B5EF4-FFF2-40B4-BE49-F238E27FC236}">
                  <a16:creationId xmlns:a16="http://schemas.microsoft.com/office/drawing/2014/main" id="{1413004F-E3D9-6012-A157-E69E640BBEC4}"/>
                </a:ext>
              </a:extLst>
            </p:cNvPr>
            <p:cNvSpPr/>
            <p:nvPr/>
          </p:nvSpPr>
          <p:spPr>
            <a:xfrm>
              <a:off x="6739558" y="4925997"/>
              <a:ext cx="2211328" cy="2211329"/>
            </a:xfrm>
            <a:prstGeom prst="ellipse">
              <a:avLst/>
            </a:prstGeom>
            <a:noFill/>
            <a:ln w="28575" cap="flat" cmpd="sng">
              <a:solidFill>
                <a:srgbClr val="A5A5A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69;p55">
              <a:extLst>
                <a:ext uri="{FF2B5EF4-FFF2-40B4-BE49-F238E27FC236}">
                  <a16:creationId xmlns:a16="http://schemas.microsoft.com/office/drawing/2014/main" id="{CEF3ED1D-F093-2B28-1CF0-1899B2CD008F}"/>
                </a:ext>
              </a:extLst>
            </p:cNvPr>
            <p:cNvSpPr/>
            <p:nvPr/>
          </p:nvSpPr>
          <p:spPr>
            <a:xfrm>
              <a:off x="7776774" y="5893599"/>
              <a:ext cx="173156" cy="173156"/>
            </a:xfrm>
            <a:prstGeom prst="ellipse">
              <a:avLst/>
            </a:prstGeom>
            <a:solidFill>
              <a:srgbClr val="A5A5A5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70;p55">
              <a:extLst>
                <a:ext uri="{FF2B5EF4-FFF2-40B4-BE49-F238E27FC236}">
                  <a16:creationId xmlns:a16="http://schemas.microsoft.com/office/drawing/2014/main" id="{316418D1-58C6-5706-DB2B-653802ACB1F3}"/>
                </a:ext>
              </a:extLst>
            </p:cNvPr>
            <p:cNvSpPr/>
            <p:nvPr/>
          </p:nvSpPr>
          <p:spPr>
            <a:xfrm>
              <a:off x="8092692" y="6144543"/>
              <a:ext cx="1377163" cy="1377160"/>
            </a:xfrm>
            <a:prstGeom prst="ellipse">
              <a:avLst/>
            </a:prstGeom>
            <a:solidFill>
              <a:srgbClr val="009FB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b" anchorCtr="1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71;p55">
              <a:extLst>
                <a:ext uri="{FF2B5EF4-FFF2-40B4-BE49-F238E27FC236}">
                  <a16:creationId xmlns:a16="http://schemas.microsoft.com/office/drawing/2014/main" id="{324DB3CC-EEDE-239E-A5BD-BF2175955F85}"/>
                </a:ext>
              </a:extLst>
            </p:cNvPr>
            <p:cNvSpPr/>
            <p:nvPr/>
          </p:nvSpPr>
          <p:spPr>
            <a:xfrm>
              <a:off x="6257134" y="6144543"/>
              <a:ext cx="1377163" cy="1377160"/>
            </a:xfrm>
            <a:prstGeom prst="ellipse">
              <a:avLst/>
            </a:prstGeom>
            <a:solidFill>
              <a:srgbClr val="37858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b" anchorCtr="1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72;p55">
              <a:extLst>
                <a:ext uri="{FF2B5EF4-FFF2-40B4-BE49-F238E27FC236}">
                  <a16:creationId xmlns:a16="http://schemas.microsoft.com/office/drawing/2014/main" id="{9EA7E489-1199-BE2B-CBD9-C9A294AFB156}"/>
                </a:ext>
              </a:extLst>
            </p:cNvPr>
            <p:cNvSpPr/>
            <p:nvPr/>
          </p:nvSpPr>
          <p:spPr>
            <a:xfrm>
              <a:off x="7174725" y="4183467"/>
              <a:ext cx="1377163" cy="1377160"/>
            </a:xfrm>
            <a:prstGeom prst="ellipse">
              <a:avLst/>
            </a:prstGeom>
            <a:solidFill>
              <a:srgbClr val="839788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b" anchorCtr="1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" name="Google Shape;573;p55">
              <a:extLst>
                <a:ext uri="{FF2B5EF4-FFF2-40B4-BE49-F238E27FC236}">
                  <a16:creationId xmlns:a16="http://schemas.microsoft.com/office/drawing/2014/main" id="{8FE90079-FC5E-1436-274C-48E9E034BBFC}"/>
                </a:ext>
              </a:extLst>
            </p:cNvPr>
            <p:cNvCxnSpPr>
              <a:stCxn id="9" idx="4"/>
              <a:endCxn id="6" idx="0"/>
            </p:cNvCxnSpPr>
            <p:nvPr/>
          </p:nvCxnSpPr>
          <p:spPr>
            <a:xfrm>
              <a:off x="7863307" y="5560627"/>
              <a:ext cx="0" cy="333000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574;p55">
              <a:extLst>
                <a:ext uri="{FF2B5EF4-FFF2-40B4-BE49-F238E27FC236}">
                  <a16:creationId xmlns:a16="http://schemas.microsoft.com/office/drawing/2014/main" id="{523869AF-D87C-D837-8E39-8585EC4324EF}"/>
                </a:ext>
              </a:extLst>
            </p:cNvPr>
            <p:cNvCxnSpPr>
              <a:stCxn id="8" idx="7"/>
              <a:endCxn id="6" idx="3"/>
            </p:cNvCxnSpPr>
            <p:nvPr/>
          </p:nvCxnSpPr>
          <p:spPr>
            <a:xfrm rot="10800000" flipH="1">
              <a:off x="7432616" y="6041423"/>
              <a:ext cx="369600" cy="304800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575;p55">
              <a:extLst>
                <a:ext uri="{FF2B5EF4-FFF2-40B4-BE49-F238E27FC236}">
                  <a16:creationId xmlns:a16="http://schemas.microsoft.com/office/drawing/2014/main" id="{9E97D31E-50B6-2461-8644-2402BDC2AD07}"/>
                </a:ext>
              </a:extLst>
            </p:cNvPr>
            <p:cNvCxnSpPr>
              <a:stCxn id="7" idx="1"/>
              <a:endCxn id="6" idx="5"/>
            </p:cNvCxnSpPr>
            <p:nvPr/>
          </p:nvCxnSpPr>
          <p:spPr>
            <a:xfrm rot="10800000">
              <a:off x="7924473" y="6041423"/>
              <a:ext cx="369900" cy="304800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3" name="Google Shape;576;p55">
              <a:extLst>
                <a:ext uri="{FF2B5EF4-FFF2-40B4-BE49-F238E27FC236}">
                  <a16:creationId xmlns:a16="http://schemas.microsoft.com/office/drawing/2014/main" id="{C4822D47-416A-3E65-1100-1A8EF6F6EA0A}"/>
                </a:ext>
              </a:extLst>
            </p:cNvPr>
            <p:cNvSpPr txBox="1"/>
            <p:nvPr/>
          </p:nvSpPr>
          <p:spPr>
            <a:xfrm>
              <a:off x="3522449" y="6970700"/>
              <a:ext cx="25668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b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It works on the proficiency</a:t>
              </a: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of the Sprint Planning meeting.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77;p55">
              <a:extLst>
                <a:ext uri="{FF2B5EF4-FFF2-40B4-BE49-F238E27FC236}">
                  <a16:creationId xmlns:a16="http://schemas.microsoft.com/office/drawing/2014/main" id="{B32296CC-7335-7F0E-264A-8DCE5313F2F8}"/>
                </a:ext>
              </a:extLst>
            </p:cNvPr>
            <p:cNvSpPr txBox="1"/>
            <p:nvPr/>
          </p:nvSpPr>
          <p:spPr>
            <a:xfrm>
              <a:off x="9637974" y="6970700"/>
              <a:ext cx="33810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b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It helps to make a common perspective</a:t>
              </a: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inside the Scrum team and the partners.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78;p55">
              <a:extLst>
                <a:ext uri="{FF2B5EF4-FFF2-40B4-BE49-F238E27FC236}">
                  <a16:creationId xmlns:a16="http://schemas.microsoft.com/office/drawing/2014/main" id="{9B4DFEB2-9160-F7A3-BD81-26E51964D341}"/>
                </a:ext>
              </a:extLst>
            </p:cNvPr>
            <p:cNvSpPr txBox="1"/>
            <p:nvPr/>
          </p:nvSpPr>
          <p:spPr>
            <a:xfrm>
              <a:off x="6394325" y="3570750"/>
              <a:ext cx="32169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b" anchorCtr="1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It keeps the product backlog zeroed in clean, and significant.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6121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Backlog Refinement</a:t>
            </a:r>
            <a:endParaRPr dirty="0"/>
          </a:p>
        </p:txBody>
      </p:sp>
      <p:sp>
        <p:nvSpPr>
          <p:cNvPr id="3" name="Brandline_LVC">
            <a:extLst>
              <a:ext uri="{FF2B5EF4-FFF2-40B4-BE49-F238E27FC236}">
                <a16:creationId xmlns:a16="http://schemas.microsoft.com/office/drawing/2014/main" id="{851009AF-8233-D4EC-FF15-1CB8B2CBDC27}"/>
              </a:ext>
            </a:extLst>
          </p:cNvPr>
          <p:cNvSpPr/>
          <p:nvPr/>
        </p:nvSpPr>
        <p:spPr>
          <a:xfrm>
            <a:off x="5905500" y="816324"/>
            <a:ext cx="4449046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Google Shape;585;p56">
            <a:extLst>
              <a:ext uri="{FF2B5EF4-FFF2-40B4-BE49-F238E27FC236}">
                <a16:creationId xmlns:a16="http://schemas.microsoft.com/office/drawing/2014/main" id="{AC5E4A2A-5A08-FA4E-6626-AF3FAC5E725B}"/>
              </a:ext>
            </a:extLst>
          </p:cNvPr>
          <p:cNvSpPr/>
          <p:nvPr/>
        </p:nvSpPr>
        <p:spPr>
          <a:xfrm>
            <a:off x="1289608" y="1228331"/>
            <a:ext cx="13716000" cy="980943"/>
          </a:xfrm>
          <a:prstGeom prst="roundRect">
            <a:avLst>
              <a:gd name="adj" fmla="val 11839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Build-up refinement is bound to make a common perspective on the pros and cons of the product.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oogle Shape;586;p56">
            <a:extLst>
              <a:ext uri="{FF2B5EF4-FFF2-40B4-BE49-F238E27FC236}">
                <a16:creationId xmlns:a16="http://schemas.microsoft.com/office/drawing/2014/main" id="{AE91B876-03AC-6F8E-109D-D812FFF62D73}"/>
              </a:ext>
            </a:extLst>
          </p:cNvPr>
          <p:cNvGrpSpPr/>
          <p:nvPr/>
        </p:nvGrpSpPr>
        <p:grpSpPr>
          <a:xfrm>
            <a:off x="185606" y="4065127"/>
            <a:ext cx="15924003" cy="2006160"/>
            <a:chOff x="1824039" y="4638356"/>
            <a:chExt cx="12593032" cy="1586513"/>
          </a:xfrm>
        </p:grpSpPr>
        <p:sp>
          <p:nvSpPr>
            <p:cNvPr id="5" name="Google Shape;587;p56">
              <a:extLst>
                <a:ext uri="{FF2B5EF4-FFF2-40B4-BE49-F238E27FC236}">
                  <a16:creationId xmlns:a16="http://schemas.microsoft.com/office/drawing/2014/main" id="{A171C728-4B1C-BE0B-179A-F8A03C0BDC6C}"/>
                </a:ext>
              </a:extLst>
            </p:cNvPr>
            <p:cNvSpPr/>
            <p:nvPr/>
          </p:nvSpPr>
          <p:spPr>
            <a:xfrm rot="5400000" flipH="1">
              <a:off x="7588880" y="4918818"/>
              <a:ext cx="988016" cy="988016"/>
            </a:xfrm>
            <a:prstGeom prst="ellipse">
              <a:avLst/>
            </a:prstGeom>
            <a:solidFill>
              <a:srgbClr val="839788"/>
            </a:solidFill>
            <a:ln w="203200" cap="rnd" cmpd="sng">
              <a:solidFill>
                <a:srgbClr val="E5E5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" name="Google Shape;588;p56">
              <a:extLst>
                <a:ext uri="{FF2B5EF4-FFF2-40B4-BE49-F238E27FC236}">
                  <a16:creationId xmlns:a16="http://schemas.microsoft.com/office/drawing/2014/main" id="{DEDBC7F5-C4E6-484D-1FE2-854233C7380C}"/>
                </a:ext>
              </a:extLst>
            </p:cNvPr>
            <p:cNvCxnSpPr/>
            <p:nvPr/>
          </p:nvCxnSpPr>
          <p:spPr>
            <a:xfrm>
              <a:off x="6733446" y="5946537"/>
              <a:ext cx="1402027" cy="0"/>
            </a:xfrm>
            <a:prstGeom prst="straightConnector1">
              <a:avLst/>
            </a:prstGeom>
            <a:noFill/>
            <a:ln w="152400" cap="rnd" cmpd="sng">
              <a:solidFill>
                <a:srgbClr val="EAEAEA"/>
              </a:solidFill>
              <a:prstDash val="solid"/>
              <a:round/>
              <a:headEnd type="triangle" w="sm" len="sm"/>
              <a:tailEnd type="none" w="sm" len="sm"/>
            </a:ln>
          </p:spPr>
        </p:cxnSp>
        <p:cxnSp>
          <p:nvCxnSpPr>
            <p:cNvPr id="7" name="Google Shape;589;p56">
              <a:extLst>
                <a:ext uri="{FF2B5EF4-FFF2-40B4-BE49-F238E27FC236}">
                  <a16:creationId xmlns:a16="http://schemas.microsoft.com/office/drawing/2014/main" id="{23320E6A-A96B-58A0-3F0B-FE3ED9E892A8}"/>
                </a:ext>
              </a:extLst>
            </p:cNvPr>
            <p:cNvCxnSpPr/>
            <p:nvPr/>
          </p:nvCxnSpPr>
          <p:spPr>
            <a:xfrm rot="10800000">
              <a:off x="7987934" y="4916688"/>
              <a:ext cx="1402027" cy="0"/>
            </a:xfrm>
            <a:prstGeom prst="straightConnector1">
              <a:avLst/>
            </a:prstGeom>
            <a:noFill/>
            <a:ln w="152400" cap="rnd" cmpd="sng">
              <a:solidFill>
                <a:srgbClr val="EAEAEA"/>
              </a:solidFill>
              <a:prstDash val="solid"/>
              <a:round/>
              <a:headEnd type="triangle" w="sm" len="sm"/>
              <a:tailEnd type="none" w="sm" len="sm"/>
            </a:ln>
          </p:spPr>
        </p:cxnSp>
        <p:sp>
          <p:nvSpPr>
            <p:cNvPr id="8" name="Google Shape;590;p56">
              <a:extLst>
                <a:ext uri="{FF2B5EF4-FFF2-40B4-BE49-F238E27FC236}">
                  <a16:creationId xmlns:a16="http://schemas.microsoft.com/office/drawing/2014/main" id="{ABFA6709-CBE9-3BA4-0311-ECFA9DAF8DE2}"/>
                </a:ext>
              </a:extLst>
            </p:cNvPr>
            <p:cNvSpPr/>
            <p:nvPr/>
          </p:nvSpPr>
          <p:spPr>
            <a:xfrm flipH="1">
              <a:off x="10281947" y="4638356"/>
              <a:ext cx="4135124" cy="556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108000" rIns="108000" bIns="108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404040"/>
                  </a:solidFill>
                  <a:latin typeface="Open Sans"/>
                  <a:ea typeface="Open Sans"/>
                  <a:cs typeface="Open Sans"/>
                  <a:sym typeface="Open Sans"/>
                </a:rPr>
                <a:t>On a continuous premise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91;p56">
              <a:extLst>
                <a:ext uri="{FF2B5EF4-FFF2-40B4-BE49-F238E27FC236}">
                  <a16:creationId xmlns:a16="http://schemas.microsoft.com/office/drawing/2014/main" id="{B7AEE7DD-74E1-F59C-ACC3-B6A2BC251472}"/>
                </a:ext>
              </a:extLst>
            </p:cNvPr>
            <p:cNvSpPr/>
            <p:nvPr/>
          </p:nvSpPr>
          <p:spPr>
            <a:xfrm>
              <a:off x="9468882" y="4685649"/>
              <a:ext cx="592652" cy="475446"/>
            </a:xfrm>
            <a:prstGeom prst="roundRect">
              <a:avLst>
                <a:gd name="adj" fmla="val 50000"/>
              </a:avLst>
            </a:prstGeom>
            <a:solidFill>
              <a:srgbClr val="009FB7"/>
            </a:solidFill>
            <a:ln>
              <a:noFill/>
            </a:ln>
            <a:effectLst>
              <a:outerShdw blurRad="76200" dist="50800" dir="5400000" algn="ctr" rotWithShape="0">
                <a:schemeClr val="accent2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92;p56">
              <a:extLst>
                <a:ext uri="{FF2B5EF4-FFF2-40B4-BE49-F238E27FC236}">
                  <a16:creationId xmlns:a16="http://schemas.microsoft.com/office/drawing/2014/main" id="{AEC1ED61-C44E-7BA8-3B46-61AFF86708FE}"/>
                </a:ext>
              </a:extLst>
            </p:cNvPr>
            <p:cNvSpPr/>
            <p:nvPr/>
          </p:nvSpPr>
          <p:spPr>
            <a:xfrm>
              <a:off x="1824039" y="5668205"/>
              <a:ext cx="4017421" cy="556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108000" rIns="108000" bIns="1080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404040"/>
                  </a:solidFill>
                  <a:latin typeface="Open Sans"/>
                  <a:ea typeface="Open Sans"/>
                  <a:cs typeface="Open Sans"/>
                  <a:sym typeface="Open Sans"/>
                </a:rPr>
                <a:t>Through story mapping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93;p56">
              <a:extLst>
                <a:ext uri="{FF2B5EF4-FFF2-40B4-BE49-F238E27FC236}">
                  <a16:creationId xmlns:a16="http://schemas.microsoft.com/office/drawing/2014/main" id="{3320A283-B032-294A-3E2F-33EAA57E1BA0}"/>
                </a:ext>
              </a:extLst>
            </p:cNvPr>
            <p:cNvSpPr/>
            <p:nvPr/>
          </p:nvSpPr>
          <p:spPr>
            <a:xfrm flipH="1">
              <a:off x="6053493" y="5708814"/>
              <a:ext cx="592652" cy="475446"/>
            </a:xfrm>
            <a:prstGeom prst="roundRect">
              <a:avLst>
                <a:gd name="adj" fmla="val 50000"/>
              </a:avLst>
            </a:prstGeom>
            <a:solidFill>
              <a:srgbClr val="378589"/>
            </a:solidFill>
            <a:ln>
              <a:noFill/>
            </a:ln>
            <a:effectLst>
              <a:outerShdw blurRad="76200" dist="50800" dir="5400000" algn="ctr" rotWithShape="0">
                <a:schemeClr val="accent6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4523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Backlog Refinement</a:t>
            </a:r>
            <a:endParaRPr dirty="0"/>
          </a:p>
        </p:txBody>
      </p:sp>
      <p:sp>
        <p:nvSpPr>
          <p:cNvPr id="3" name="Brandline_LVC">
            <a:extLst>
              <a:ext uri="{FF2B5EF4-FFF2-40B4-BE49-F238E27FC236}">
                <a16:creationId xmlns:a16="http://schemas.microsoft.com/office/drawing/2014/main" id="{851009AF-8233-D4EC-FF15-1CB8B2CBDC27}"/>
              </a:ext>
            </a:extLst>
          </p:cNvPr>
          <p:cNvSpPr/>
          <p:nvPr/>
        </p:nvSpPr>
        <p:spPr>
          <a:xfrm>
            <a:off x="5905500" y="816324"/>
            <a:ext cx="4449046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Google Shape;600;p57">
            <a:extLst>
              <a:ext uri="{FF2B5EF4-FFF2-40B4-BE49-F238E27FC236}">
                <a16:creationId xmlns:a16="http://schemas.microsoft.com/office/drawing/2014/main" id="{A4BD494A-61C1-3A72-2648-FA2FA948220D}"/>
              </a:ext>
            </a:extLst>
          </p:cNvPr>
          <p:cNvSpPr/>
          <p:nvPr/>
        </p:nvSpPr>
        <p:spPr>
          <a:xfrm>
            <a:off x="1289608" y="1228331"/>
            <a:ext cx="13716000" cy="980943"/>
          </a:xfrm>
          <a:prstGeom prst="roundRect">
            <a:avLst>
              <a:gd name="adj" fmla="val 11839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includes developing lucidity and forestalling misconception by adding subtleties in an execution arrangement, such as: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" name="Google Shape;601;p57">
            <a:extLst>
              <a:ext uri="{FF2B5EF4-FFF2-40B4-BE49-F238E27FC236}">
                <a16:creationId xmlns:a16="http://schemas.microsoft.com/office/drawing/2014/main" id="{FA153C52-FC37-9C25-696B-9D8F8A96B715}"/>
              </a:ext>
            </a:extLst>
          </p:cNvPr>
          <p:cNvGrpSpPr/>
          <p:nvPr/>
        </p:nvGrpSpPr>
        <p:grpSpPr>
          <a:xfrm>
            <a:off x="3053545" y="3622488"/>
            <a:ext cx="10415511" cy="3781921"/>
            <a:chOff x="3945643" y="4135445"/>
            <a:chExt cx="8681179" cy="3152177"/>
          </a:xfrm>
        </p:grpSpPr>
        <p:sp>
          <p:nvSpPr>
            <p:cNvPr id="5" name="Google Shape;602;p57">
              <a:extLst>
                <a:ext uri="{FF2B5EF4-FFF2-40B4-BE49-F238E27FC236}">
                  <a16:creationId xmlns:a16="http://schemas.microsoft.com/office/drawing/2014/main" id="{3A0679D5-6460-E9E8-2FB0-177104CCBA0C}"/>
                </a:ext>
              </a:extLst>
            </p:cNvPr>
            <p:cNvSpPr/>
            <p:nvPr/>
          </p:nvSpPr>
          <p:spPr>
            <a:xfrm>
              <a:off x="9019043" y="6592092"/>
              <a:ext cx="383758" cy="384533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97" y="105"/>
                  </a:moveTo>
                  <a:cubicBezTo>
                    <a:pt x="103" y="106"/>
                    <a:pt x="106" y="103"/>
                    <a:pt x="104" y="98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3" y="56"/>
                    <a:pt x="91" y="48"/>
                    <a:pt x="90" y="43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1"/>
                    <a:pt x="74" y="0"/>
                    <a:pt x="70" y="4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0" y="34"/>
                    <a:pt x="34" y="40"/>
                    <a:pt x="30" y="44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0" y="75"/>
                    <a:pt x="1" y="79"/>
                    <a:pt x="6" y="8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7" y="91"/>
                    <a:pt x="56" y="94"/>
                    <a:pt x="61" y="95"/>
                  </a:cubicBezTo>
                  <a:lnTo>
                    <a:pt x="97" y="105"/>
                  </a:lnTo>
                  <a:close/>
                </a:path>
              </a:pathLst>
            </a:custGeom>
            <a:solidFill>
              <a:srgbClr val="0284E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603;p57">
              <a:extLst>
                <a:ext uri="{FF2B5EF4-FFF2-40B4-BE49-F238E27FC236}">
                  <a16:creationId xmlns:a16="http://schemas.microsoft.com/office/drawing/2014/main" id="{0D446BB0-7308-B8FD-D003-A5F5150F2770}"/>
                </a:ext>
              </a:extLst>
            </p:cNvPr>
            <p:cNvSpPr/>
            <p:nvPr/>
          </p:nvSpPr>
          <p:spPr>
            <a:xfrm>
              <a:off x="8131385" y="4173736"/>
              <a:ext cx="1556122" cy="1798114"/>
            </a:xfrm>
            <a:custGeom>
              <a:avLst/>
              <a:gdLst/>
              <a:ahLst/>
              <a:cxnLst/>
              <a:rect l="l" t="t" r="r" b="b"/>
              <a:pathLst>
                <a:path w="406" h="469" extrusionOk="0">
                  <a:moveTo>
                    <a:pt x="0" y="127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140" y="152"/>
                    <a:pt x="254" y="266"/>
                    <a:pt x="254" y="406"/>
                  </a:cubicBezTo>
                  <a:cubicBezTo>
                    <a:pt x="279" y="406"/>
                    <a:pt x="279" y="406"/>
                    <a:pt x="279" y="406"/>
                  </a:cubicBezTo>
                  <a:cubicBezTo>
                    <a:pt x="343" y="469"/>
                    <a:pt x="343" y="469"/>
                    <a:pt x="343" y="469"/>
                  </a:cubicBezTo>
                  <a:cubicBezTo>
                    <a:pt x="406" y="406"/>
                    <a:pt x="406" y="406"/>
                    <a:pt x="406" y="406"/>
                  </a:cubicBezTo>
                  <a:cubicBezTo>
                    <a:pt x="406" y="182"/>
                    <a:pt x="225" y="0"/>
                    <a:pt x="0" y="0"/>
                  </a:cubicBezTo>
                  <a:cubicBezTo>
                    <a:pt x="64" y="63"/>
                    <a:pt x="64" y="63"/>
                    <a:pt x="64" y="63"/>
                  </a:cubicBezTo>
                  <a:lnTo>
                    <a:pt x="0" y="127"/>
                  </a:lnTo>
                  <a:close/>
                </a:path>
              </a:pathLst>
            </a:custGeom>
            <a:solidFill>
              <a:srgbClr val="8397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604;p57">
              <a:extLst>
                <a:ext uri="{FF2B5EF4-FFF2-40B4-BE49-F238E27FC236}">
                  <a16:creationId xmlns:a16="http://schemas.microsoft.com/office/drawing/2014/main" id="{A8FF14E5-5638-8F0C-66A9-2493777C256F}"/>
                </a:ext>
              </a:extLst>
            </p:cNvPr>
            <p:cNvSpPr/>
            <p:nvPr/>
          </p:nvSpPr>
          <p:spPr>
            <a:xfrm>
              <a:off x="6574442" y="5489508"/>
              <a:ext cx="1556943" cy="1798114"/>
            </a:xfrm>
            <a:custGeom>
              <a:avLst/>
              <a:gdLst/>
              <a:ahLst/>
              <a:cxnLst/>
              <a:rect l="l" t="t" r="r" b="b"/>
              <a:pathLst>
                <a:path w="406" h="469" extrusionOk="0">
                  <a:moveTo>
                    <a:pt x="406" y="342"/>
                  </a:moveTo>
                  <a:cubicBezTo>
                    <a:pt x="406" y="317"/>
                    <a:pt x="406" y="317"/>
                    <a:pt x="406" y="317"/>
                  </a:cubicBezTo>
                  <a:cubicBezTo>
                    <a:pt x="266" y="317"/>
                    <a:pt x="153" y="203"/>
                    <a:pt x="153" y="63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87"/>
                    <a:pt x="182" y="469"/>
                    <a:pt x="406" y="469"/>
                  </a:cubicBezTo>
                  <a:cubicBezTo>
                    <a:pt x="343" y="405"/>
                    <a:pt x="343" y="405"/>
                    <a:pt x="343" y="405"/>
                  </a:cubicBezTo>
                  <a:lnTo>
                    <a:pt x="406" y="342"/>
                  </a:lnTo>
                  <a:close/>
                </a:path>
              </a:pathLst>
            </a:custGeom>
            <a:solidFill>
              <a:srgbClr val="8397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605;p57">
              <a:extLst>
                <a:ext uri="{FF2B5EF4-FFF2-40B4-BE49-F238E27FC236}">
                  <a16:creationId xmlns:a16="http://schemas.microsoft.com/office/drawing/2014/main" id="{56B8DBC4-5701-78F2-D327-5CC43D1EF97A}"/>
                </a:ext>
              </a:extLst>
            </p:cNvPr>
            <p:cNvSpPr/>
            <p:nvPr/>
          </p:nvSpPr>
          <p:spPr>
            <a:xfrm>
              <a:off x="6574442" y="4173736"/>
              <a:ext cx="1802215" cy="1556944"/>
            </a:xfrm>
            <a:custGeom>
              <a:avLst/>
              <a:gdLst/>
              <a:ahLst/>
              <a:cxnLst/>
              <a:rect l="l" t="t" r="r" b="b"/>
              <a:pathLst>
                <a:path w="470" h="406" extrusionOk="0">
                  <a:moveTo>
                    <a:pt x="127" y="406"/>
                  </a:moveTo>
                  <a:cubicBezTo>
                    <a:pt x="153" y="406"/>
                    <a:pt x="153" y="406"/>
                    <a:pt x="153" y="406"/>
                  </a:cubicBezTo>
                  <a:cubicBezTo>
                    <a:pt x="153" y="266"/>
                    <a:pt x="266" y="152"/>
                    <a:pt x="406" y="152"/>
                  </a:cubicBezTo>
                  <a:cubicBezTo>
                    <a:pt x="406" y="127"/>
                    <a:pt x="406" y="127"/>
                    <a:pt x="406" y="127"/>
                  </a:cubicBezTo>
                  <a:cubicBezTo>
                    <a:pt x="470" y="63"/>
                    <a:pt x="470" y="63"/>
                    <a:pt x="470" y="63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182" y="0"/>
                    <a:pt x="0" y="182"/>
                    <a:pt x="0" y="406"/>
                  </a:cubicBezTo>
                  <a:cubicBezTo>
                    <a:pt x="64" y="343"/>
                    <a:pt x="64" y="343"/>
                    <a:pt x="64" y="343"/>
                  </a:cubicBezTo>
                  <a:lnTo>
                    <a:pt x="127" y="406"/>
                  </a:lnTo>
                  <a:close/>
                </a:path>
              </a:pathLst>
            </a:custGeom>
            <a:solidFill>
              <a:srgbClr val="0284E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606;p57">
              <a:extLst>
                <a:ext uri="{FF2B5EF4-FFF2-40B4-BE49-F238E27FC236}">
                  <a16:creationId xmlns:a16="http://schemas.microsoft.com/office/drawing/2014/main" id="{48BADA00-635C-E1DB-D58C-EE523FB69246}"/>
                </a:ext>
              </a:extLst>
            </p:cNvPr>
            <p:cNvSpPr/>
            <p:nvPr/>
          </p:nvSpPr>
          <p:spPr>
            <a:xfrm>
              <a:off x="7889394" y="5730678"/>
              <a:ext cx="1798113" cy="1556944"/>
            </a:xfrm>
            <a:custGeom>
              <a:avLst/>
              <a:gdLst/>
              <a:ahLst/>
              <a:cxnLst/>
              <a:rect l="l" t="t" r="r" b="b"/>
              <a:pathLst>
                <a:path w="469" h="406" extrusionOk="0">
                  <a:moveTo>
                    <a:pt x="406" y="63"/>
                  </a:moveTo>
                  <a:cubicBezTo>
                    <a:pt x="342" y="0"/>
                    <a:pt x="342" y="0"/>
                    <a:pt x="342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140"/>
                    <a:pt x="203" y="254"/>
                    <a:pt x="63" y="254"/>
                  </a:cubicBezTo>
                  <a:cubicBezTo>
                    <a:pt x="63" y="279"/>
                    <a:pt x="63" y="279"/>
                    <a:pt x="63" y="279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63" y="406"/>
                    <a:pt x="63" y="406"/>
                    <a:pt x="63" y="406"/>
                  </a:cubicBezTo>
                  <a:cubicBezTo>
                    <a:pt x="288" y="406"/>
                    <a:pt x="469" y="224"/>
                    <a:pt x="469" y="0"/>
                  </a:cubicBezTo>
                  <a:lnTo>
                    <a:pt x="406" y="63"/>
                  </a:lnTo>
                  <a:close/>
                </a:path>
              </a:pathLst>
            </a:custGeom>
            <a:solidFill>
              <a:srgbClr val="0284E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607;p57">
              <a:extLst>
                <a:ext uri="{FF2B5EF4-FFF2-40B4-BE49-F238E27FC236}">
                  <a16:creationId xmlns:a16="http://schemas.microsoft.com/office/drawing/2014/main" id="{591C8470-94B2-E31E-4B5C-4E3715BB5E7B}"/>
                </a:ext>
              </a:extLst>
            </p:cNvPr>
            <p:cNvSpPr/>
            <p:nvPr/>
          </p:nvSpPr>
          <p:spPr>
            <a:xfrm>
              <a:off x="7061705" y="4660999"/>
              <a:ext cx="2139361" cy="2139362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279" y="0"/>
                  </a:moveTo>
                  <a:cubicBezTo>
                    <a:pt x="125" y="0"/>
                    <a:pt x="0" y="125"/>
                    <a:pt x="0" y="279"/>
                  </a:cubicBezTo>
                  <a:cubicBezTo>
                    <a:pt x="0" y="433"/>
                    <a:pt x="125" y="558"/>
                    <a:pt x="279" y="558"/>
                  </a:cubicBezTo>
                  <a:cubicBezTo>
                    <a:pt x="433" y="558"/>
                    <a:pt x="558" y="433"/>
                    <a:pt x="558" y="279"/>
                  </a:cubicBezTo>
                  <a:cubicBezTo>
                    <a:pt x="558" y="125"/>
                    <a:pt x="433" y="0"/>
                    <a:pt x="279" y="0"/>
                  </a:cubicBezTo>
                  <a:close/>
                  <a:moveTo>
                    <a:pt x="279" y="533"/>
                  </a:moveTo>
                  <a:cubicBezTo>
                    <a:pt x="139" y="533"/>
                    <a:pt x="26" y="419"/>
                    <a:pt x="26" y="279"/>
                  </a:cubicBezTo>
                  <a:cubicBezTo>
                    <a:pt x="26" y="139"/>
                    <a:pt x="139" y="25"/>
                    <a:pt x="279" y="25"/>
                  </a:cubicBezTo>
                  <a:cubicBezTo>
                    <a:pt x="419" y="25"/>
                    <a:pt x="533" y="139"/>
                    <a:pt x="533" y="279"/>
                  </a:cubicBezTo>
                  <a:cubicBezTo>
                    <a:pt x="533" y="419"/>
                    <a:pt x="419" y="533"/>
                    <a:pt x="279" y="533"/>
                  </a:cubicBezTo>
                  <a:close/>
                </a:path>
              </a:pathLst>
            </a:custGeom>
            <a:solidFill>
              <a:srgbClr val="FFFFFF">
                <a:alpha val="4431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608;p57">
              <a:extLst>
                <a:ext uri="{FF2B5EF4-FFF2-40B4-BE49-F238E27FC236}">
                  <a16:creationId xmlns:a16="http://schemas.microsoft.com/office/drawing/2014/main" id="{00628CFE-6DFC-DF3A-31EA-876D920AD54E}"/>
                </a:ext>
              </a:extLst>
            </p:cNvPr>
            <p:cNvSpPr/>
            <p:nvPr/>
          </p:nvSpPr>
          <p:spPr>
            <a:xfrm>
              <a:off x="9070637" y="4441976"/>
              <a:ext cx="406052" cy="406872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97" y="1"/>
                  </a:moveTo>
                  <a:cubicBezTo>
                    <a:pt x="103" y="0"/>
                    <a:pt x="106" y="3"/>
                    <a:pt x="104" y="8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3" y="49"/>
                    <a:pt x="91" y="58"/>
                    <a:pt x="90" y="63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78" y="105"/>
                    <a:pt x="74" y="106"/>
                    <a:pt x="70" y="102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0" y="72"/>
                    <a:pt x="34" y="65"/>
                    <a:pt x="30" y="62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31"/>
                    <a:pt x="1" y="27"/>
                    <a:pt x="6" y="2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7" y="15"/>
                    <a:pt x="56" y="12"/>
                    <a:pt x="61" y="11"/>
                  </a:cubicBezTo>
                  <a:lnTo>
                    <a:pt x="97" y="1"/>
                  </a:lnTo>
                  <a:close/>
                </a:path>
              </a:pathLst>
            </a:custGeom>
            <a:solidFill>
              <a:srgbClr val="8397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609;p57">
              <a:extLst>
                <a:ext uri="{FF2B5EF4-FFF2-40B4-BE49-F238E27FC236}">
                  <a16:creationId xmlns:a16="http://schemas.microsoft.com/office/drawing/2014/main" id="{46B2DA81-D92B-5C4A-69FC-FEA7459F7603}"/>
                </a:ext>
              </a:extLst>
            </p:cNvPr>
            <p:cNvSpPr/>
            <p:nvPr/>
          </p:nvSpPr>
          <p:spPr>
            <a:xfrm>
              <a:off x="6812331" y="4441976"/>
              <a:ext cx="406052" cy="406872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8" y="1"/>
                  </a:moveTo>
                  <a:cubicBezTo>
                    <a:pt x="3" y="0"/>
                    <a:pt x="0" y="3"/>
                    <a:pt x="1" y="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9"/>
                    <a:pt x="14" y="58"/>
                    <a:pt x="16" y="63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7" y="105"/>
                    <a:pt x="31" y="106"/>
                    <a:pt x="35" y="102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5" y="72"/>
                    <a:pt x="71" y="65"/>
                    <a:pt x="75" y="62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6" y="31"/>
                    <a:pt x="104" y="27"/>
                    <a:pt x="99" y="26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58" y="15"/>
                    <a:pt x="49" y="12"/>
                    <a:pt x="44" y="11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0284E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610;p57">
              <a:extLst>
                <a:ext uri="{FF2B5EF4-FFF2-40B4-BE49-F238E27FC236}">
                  <a16:creationId xmlns:a16="http://schemas.microsoft.com/office/drawing/2014/main" id="{49FB2776-9857-53C5-DA08-21731BB9621E}"/>
                </a:ext>
              </a:extLst>
            </p:cNvPr>
            <p:cNvSpPr/>
            <p:nvPr/>
          </p:nvSpPr>
          <p:spPr>
            <a:xfrm>
              <a:off x="6812331" y="6601024"/>
              <a:ext cx="406052" cy="406872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8" y="105"/>
                  </a:moveTo>
                  <a:cubicBezTo>
                    <a:pt x="3" y="106"/>
                    <a:pt x="0" y="103"/>
                    <a:pt x="1" y="98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56"/>
                    <a:pt x="14" y="48"/>
                    <a:pt x="16" y="43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7" y="1"/>
                    <a:pt x="31" y="0"/>
                    <a:pt x="35" y="4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5" y="34"/>
                    <a:pt x="71" y="40"/>
                    <a:pt x="75" y="44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6" y="75"/>
                    <a:pt x="104" y="79"/>
                    <a:pt x="99" y="80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58" y="91"/>
                    <a:pt x="49" y="94"/>
                    <a:pt x="44" y="95"/>
                  </a:cubicBezTo>
                  <a:lnTo>
                    <a:pt x="8" y="105"/>
                  </a:lnTo>
                  <a:close/>
                </a:path>
              </a:pathLst>
            </a:custGeom>
            <a:solidFill>
              <a:srgbClr val="8397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611;p57">
              <a:extLst>
                <a:ext uri="{FF2B5EF4-FFF2-40B4-BE49-F238E27FC236}">
                  <a16:creationId xmlns:a16="http://schemas.microsoft.com/office/drawing/2014/main" id="{756C9A49-AEC3-B127-8544-E19FCF009FAF}"/>
                </a:ext>
              </a:extLst>
            </p:cNvPr>
            <p:cNvSpPr txBox="1"/>
            <p:nvPr/>
          </p:nvSpPr>
          <p:spPr>
            <a:xfrm>
              <a:off x="6994230" y="4693019"/>
              <a:ext cx="481029" cy="3327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612;p57">
              <a:extLst>
                <a:ext uri="{FF2B5EF4-FFF2-40B4-BE49-F238E27FC236}">
                  <a16:creationId xmlns:a16="http://schemas.microsoft.com/office/drawing/2014/main" id="{3F98BBEE-BC4E-7141-73DC-BDBF995804AE}"/>
                </a:ext>
              </a:extLst>
            </p:cNvPr>
            <p:cNvSpPr txBox="1"/>
            <p:nvPr/>
          </p:nvSpPr>
          <p:spPr>
            <a:xfrm>
              <a:off x="8813048" y="4693019"/>
              <a:ext cx="480888" cy="3327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613;p57">
              <a:extLst>
                <a:ext uri="{FF2B5EF4-FFF2-40B4-BE49-F238E27FC236}">
                  <a16:creationId xmlns:a16="http://schemas.microsoft.com/office/drawing/2014/main" id="{968B35C7-E05D-6002-C138-1B67E005F525}"/>
                </a:ext>
              </a:extLst>
            </p:cNvPr>
            <p:cNvSpPr txBox="1"/>
            <p:nvPr/>
          </p:nvSpPr>
          <p:spPr>
            <a:xfrm>
              <a:off x="7010339" y="6513364"/>
              <a:ext cx="480888" cy="3327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614;p57">
              <a:extLst>
                <a:ext uri="{FF2B5EF4-FFF2-40B4-BE49-F238E27FC236}">
                  <a16:creationId xmlns:a16="http://schemas.microsoft.com/office/drawing/2014/main" id="{76CB665F-C927-B5BE-FC47-4176A1F46636}"/>
                </a:ext>
              </a:extLst>
            </p:cNvPr>
            <p:cNvSpPr txBox="1"/>
            <p:nvPr/>
          </p:nvSpPr>
          <p:spPr>
            <a:xfrm>
              <a:off x="8813048" y="6513364"/>
              <a:ext cx="480888" cy="3327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615;p57">
              <a:extLst>
                <a:ext uri="{FF2B5EF4-FFF2-40B4-BE49-F238E27FC236}">
                  <a16:creationId xmlns:a16="http://schemas.microsoft.com/office/drawing/2014/main" id="{9C0FD5BF-FC51-16C4-45CB-377E3A45E065}"/>
                </a:ext>
              </a:extLst>
            </p:cNvPr>
            <p:cNvSpPr txBox="1"/>
            <p:nvPr/>
          </p:nvSpPr>
          <p:spPr>
            <a:xfrm>
              <a:off x="9898245" y="4135445"/>
              <a:ext cx="2234786" cy="305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Edge cases</a:t>
              </a: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" name="Google Shape;616;p57">
              <a:extLst>
                <a:ext uri="{FF2B5EF4-FFF2-40B4-BE49-F238E27FC236}">
                  <a16:creationId xmlns:a16="http://schemas.microsoft.com/office/drawing/2014/main" id="{C5794B37-7512-DF29-6437-3C28E322F22D}"/>
                </a:ext>
              </a:extLst>
            </p:cNvPr>
            <p:cNvSpPr txBox="1"/>
            <p:nvPr/>
          </p:nvSpPr>
          <p:spPr>
            <a:xfrm>
              <a:off x="4026937" y="4173736"/>
              <a:ext cx="2234786" cy="305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Requirements</a:t>
              </a: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617;p57">
              <a:extLst>
                <a:ext uri="{FF2B5EF4-FFF2-40B4-BE49-F238E27FC236}">
                  <a16:creationId xmlns:a16="http://schemas.microsoft.com/office/drawing/2014/main" id="{439BAF0C-3495-CFDD-7C91-688E0D672490}"/>
                </a:ext>
              </a:extLst>
            </p:cNvPr>
            <p:cNvSpPr txBox="1"/>
            <p:nvPr/>
          </p:nvSpPr>
          <p:spPr>
            <a:xfrm>
              <a:off x="9898245" y="6909233"/>
              <a:ext cx="2728577" cy="372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Acknowledgement</a:t>
              </a: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" name="Google Shape;618;p57">
              <a:extLst>
                <a:ext uri="{FF2B5EF4-FFF2-40B4-BE49-F238E27FC236}">
                  <a16:creationId xmlns:a16="http://schemas.microsoft.com/office/drawing/2014/main" id="{7B110F63-BD4E-C0F4-80F3-76E7CF1DFBED}"/>
                </a:ext>
              </a:extLst>
            </p:cNvPr>
            <p:cNvSpPr txBox="1"/>
            <p:nvPr/>
          </p:nvSpPr>
          <p:spPr>
            <a:xfrm>
              <a:off x="3945643" y="6976625"/>
              <a:ext cx="2234786" cy="305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Models</a:t>
              </a: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124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Backlog Refinement</a:t>
            </a:r>
            <a:endParaRPr dirty="0"/>
          </a:p>
        </p:txBody>
      </p:sp>
      <p:sp>
        <p:nvSpPr>
          <p:cNvPr id="3" name="Brandline_LVC">
            <a:extLst>
              <a:ext uri="{FF2B5EF4-FFF2-40B4-BE49-F238E27FC236}">
                <a16:creationId xmlns:a16="http://schemas.microsoft.com/office/drawing/2014/main" id="{851009AF-8233-D4EC-FF15-1CB8B2CBDC27}"/>
              </a:ext>
            </a:extLst>
          </p:cNvPr>
          <p:cNvSpPr/>
          <p:nvPr/>
        </p:nvSpPr>
        <p:spPr>
          <a:xfrm>
            <a:off x="5905500" y="816324"/>
            <a:ext cx="4449046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Google Shape;626;p58">
            <a:extLst>
              <a:ext uri="{FF2B5EF4-FFF2-40B4-BE49-F238E27FC236}">
                <a16:creationId xmlns:a16="http://schemas.microsoft.com/office/drawing/2014/main" id="{3867CF88-ACF6-019F-EBEB-8895F4B821B2}"/>
              </a:ext>
            </a:extLst>
          </p:cNvPr>
          <p:cNvSpPr/>
          <p:nvPr/>
        </p:nvSpPr>
        <p:spPr>
          <a:xfrm>
            <a:off x="1289608" y="1228331"/>
            <a:ext cx="13716000" cy="980943"/>
          </a:xfrm>
          <a:prstGeom prst="roundRect">
            <a:avLst>
              <a:gd name="adj" fmla="val 11839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Modest things are more engaged and reasonable and are more straightforward to measure. 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Google Shape;627;p58">
            <a:extLst>
              <a:ext uri="{FF2B5EF4-FFF2-40B4-BE49-F238E27FC236}">
                <a16:creationId xmlns:a16="http://schemas.microsoft.com/office/drawing/2014/main" id="{E0BE05FE-7402-60B8-3019-AEEEC2A5E2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5650" y="2375400"/>
            <a:ext cx="6144701" cy="533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73922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Backlog Refinement</a:t>
            </a:r>
            <a:endParaRPr dirty="0"/>
          </a:p>
        </p:txBody>
      </p:sp>
      <p:sp>
        <p:nvSpPr>
          <p:cNvPr id="3" name="Brandline_LVC">
            <a:extLst>
              <a:ext uri="{FF2B5EF4-FFF2-40B4-BE49-F238E27FC236}">
                <a16:creationId xmlns:a16="http://schemas.microsoft.com/office/drawing/2014/main" id="{851009AF-8233-D4EC-FF15-1CB8B2CBDC27}"/>
              </a:ext>
            </a:extLst>
          </p:cNvPr>
          <p:cNvSpPr/>
          <p:nvPr/>
        </p:nvSpPr>
        <p:spPr>
          <a:xfrm>
            <a:off x="5905500" y="816324"/>
            <a:ext cx="4449046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Google Shape;634;p59">
            <a:extLst>
              <a:ext uri="{FF2B5EF4-FFF2-40B4-BE49-F238E27FC236}">
                <a16:creationId xmlns:a16="http://schemas.microsoft.com/office/drawing/2014/main" id="{1B560655-2F27-95E8-225E-85B51BE74294}"/>
              </a:ext>
            </a:extLst>
          </p:cNvPr>
          <p:cNvSpPr/>
          <p:nvPr/>
        </p:nvSpPr>
        <p:spPr>
          <a:xfrm>
            <a:off x="1289608" y="1228331"/>
            <a:ext cx="13716000" cy="980943"/>
          </a:xfrm>
          <a:prstGeom prst="roundRect">
            <a:avLst>
              <a:gd name="adj" fmla="val 11839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Estimating things, including: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" name="Google Shape;635;p59">
            <a:extLst>
              <a:ext uri="{FF2B5EF4-FFF2-40B4-BE49-F238E27FC236}">
                <a16:creationId xmlns:a16="http://schemas.microsoft.com/office/drawing/2014/main" id="{D1EAC801-0EA2-6A08-6F8D-B848F261F456}"/>
              </a:ext>
            </a:extLst>
          </p:cNvPr>
          <p:cNvGrpSpPr/>
          <p:nvPr/>
        </p:nvGrpSpPr>
        <p:grpSpPr>
          <a:xfrm>
            <a:off x="2712811" y="3317116"/>
            <a:ext cx="10777322" cy="3618942"/>
            <a:chOff x="3448791" y="3718560"/>
            <a:chExt cx="9358296" cy="3142444"/>
          </a:xfrm>
        </p:grpSpPr>
        <p:sp>
          <p:nvSpPr>
            <p:cNvPr id="5" name="Google Shape;636;p59">
              <a:extLst>
                <a:ext uri="{FF2B5EF4-FFF2-40B4-BE49-F238E27FC236}">
                  <a16:creationId xmlns:a16="http://schemas.microsoft.com/office/drawing/2014/main" id="{C8C85380-FA6B-9A2D-83C2-AFB8CC715F24}"/>
                </a:ext>
              </a:extLst>
            </p:cNvPr>
            <p:cNvSpPr/>
            <p:nvPr/>
          </p:nvSpPr>
          <p:spPr>
            <a:xfrm>
              <a:off x="6541924" y="3718560"/>
              <a:ext cx="1455105" cy="14551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16" y="17950"/>
                  </a:moveTo>
                  <a:cubicBezTo>
                    <a:pt x="7440" y="18021"/>
                    <a:pt x="7670" y="18307"/>
                    <a:pt x="7670" y="18638"/>
                  </a:cubicBezTo>
                  <a:cubicBezTo>
                    <a:pt x="7670" y="19492"/>
                    <a:pt x="7670" y="20546"/>
                    <a:pt x="7670" y="21600"/>
                  </a:cubicBezTo>
                  <a:lnTo>
                    <a:pt x="10492" y="21600"/>
                  </a:lnTo>
                  <a:lnTo>
                    <a:pt x="10491" y="16860"/>
                  </a:lnTo>
                  <a:cubicBezTo>
                    <a:pt x="10491" y="15613"/>
                    <a:pt x="9473" y="15341"/>
                    <a:pt x="9081" y="15341"/>
                  </a:cubicBezTo>
                  <a:cubicBezTo>
                    <a:pt x="7409" y="15341"/>
                    <a:pt x="5837" y="14689"/>
                    <a:pt x="4655" y="13507"/>
                  </a:cubicBezTo>
                  <a:cubicBezTo>
                    <a:pt x="3472" y="12325"/>
                    <a:pt x="2821" y="10753"/>
                    <a:pt x="2821" y="9081"/>
                  </a:cubicBezTo>
                  <a:cubicBezTo>
                    <a:pt x="2821" y="5630"/>
                    <a:pt x="5629" y="2821"/>
                    <a:pt x="9081" y="2821"/>
                  </a:cubicBezTo>
                  <a:cubicBezTo>
                    <a:pt x="10753" y="2821"/>
                    <a:pt x="12325" y="3473"/>
                    <a:pt x="13507" y="4655"/>
                  </a:cubicBezTo>
                  <a:cubicBezTo>
                    <a:pt x="14690" y="5837"/>
                    <a:pt x="15341" y="7409"/>
                    <a:pt x="15341" y="9081"/>
                  </a:cubicBezTo>
                  <a:cubicBezTo>
                    <a:pt x="15341" y="9455"/>
                    <a:pt x="15489" y="9814"/>
                    <a:pt x="15754" y="10078"/>
                  </a:cubicBezTo>
                  <a:cubicBezTo>
                    <a:pt x="16018" y="10343"/>
                    <a:pt x="16377" y="10492"/>
                    <a:pt x="16751" y="10492"/>
                  </a:cubicBezTo>
                  <a:lnTo>
                    <a:pt x="21600" y="10492"/>
                  </a:lnTo>
                  <a:lnTo>
                    <a:pt x="21600" y="7670"/>
                  </a:lnTo>
                  <a:lnTo>
                    <a:pt x="18639" y="7670"/>
                  </a:lnTo>
                  <a:cubicBezTo>
                    <a:pt x="18308" y="7670"/>
                    <a:pt x="18021" y="7439"/>
                    <a:pt x="17950" y="7116"/>
                  </a:cubicBezTo>
                  <a:cubicBezTo>
                    <a:pt x="17582" y="5440"/>
                    <a:pt x="16745" y="3902"/>
                    <a:pt x="15502" y="2660"/>
                  </a:cubicBezTo>
                  <a:cubicBezTo>
                    <a:pt x="13787" y="945"/>
                    <a:pt x="11507" y="0"/>
                    <a:pt x="9081" y="0"/>
                  </a:cubicBezTo>
                  <a:cubicBezTo>
                    <a:pt x="4074" y="0"/>
                    <a:pt x="0" y="4074"/>
                    <a:pt x="0" y="9081"/>
                  </a:cubicBezTo>
                  <a:cubicBezTo>
                    <a:pt x="0" y="11506"/>
                    <a:pt x="944" y="13787"/>
                    <a:pt x="2660" y="15502"/>
                  </a:cubicBezTo>
                  <a:cubicBezTo>
                    <a:pt x="3902" y="16744"/>
                    <a:pt x="5440" y="17582"/>
                    <a:pt x="7116" y="17950"/>
                  </a:cubicBezTo>
                  <a:close/>
                </a:path>
              </a:pathLst>
            </a:custGeom>
            <a:solidFill>
              <a:srgbClr val="DCDE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637;p59">
              <a:extLst>
                <a:ext uri="{FF2B5EF4-FFF2-40B4-BE49-F238E27FC236}">
                  <a16:creationId xmlns:a16="http://schemas.microsoft.com/office/drawing/2014/main" id="{DC6AB18E-E79E-DE6C-D7C3-4DE0F3CE69D7}"/>
                </a:ext>
              </a:extLst>
            </p:cNvPr>
            <p:cNvSpPr/>
            <p:nvPr/>
          </p:nvSpPr>
          <p:spPr>
            <a:xfrm>
              <a:off x="6541924" y="5405876"/>
              <a:ext cx="1455105" cy="1455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1108"/>
                  </a:moveTo>
                  <a:lnTo>
                    <a:pt x="16860" y="11108"/>
                  </a:lnTo>
                  <a:cubicBezTo>
                    <a:pt x="15613" y="11108"/>
                    <a:pt x="15341" y="12127"/>
                    <a:pt x="15341" y="12519"/>
                  </a:cubicBezTo>
                  <a:cubicBezTo>
                    <a:pt x="15341" y="14191"/>
                    <a:pt x="14690" y="15763"/>
                    <a:pt x="13507" y="16945"/>
                  </a:cubicBezTo>
                  <a:cubicBezTo>
                    <a:pt x="12325" y="18127"/>
                    <a:pt x="10753" y="18779"/>
                    <a:pt x="9081" y="18779"/>
                  </a:cubicBezTo>
                  <a:lnTo>
                    <a:pt x="9081" y="18779"/>
                  </a:lnTo>
                  <a:cubicBezTo>
                    <a:pt x="7409" y="18779"/>
                    <a:pt x="5837" y="18127"/>
                    <a:pt x="4655" y="16945"/>
                  </a:cubicBezTo>
                  <a:cubicBezTo>
                    <a:pt x="3472" y="15763"/>
                    <a:pt x="2821" y="14191"/>
                    <a:pt x="2821" y="12519"/>
                  </a:cubicBezTo>
                  <a:cubicBezTo>
                    <a:pt x="2821" y="9068"/>
                    <a:pt x="5629" y="6259"/>
                    <a:pt x="9081" y="6259"/>
                  </a:cubicBezTo>
                  <a:cubicBezTo>
                    <a:pt x="9455" y="6259"/>
                    <a:pt x="9814" y="6111"/>
                    <a:pt x="10079" y="5846"/>
                  </a:cubicBezTo>
                  <a:cubicBezTo>
                    <a:pt x="10343" y="5582"/>
                    <a:pt x="10492" y="5223"/>
                    <a:pt x="10492" y="4849"/>
                  </a:cubicBezTo>
                  <a:lnTo>
                    <a:pt x="10492" y="0"/>
                  </a:lnTo>
                  <a:lnTo>
                    <a:pt x="7670" y="0"/>
                  </a:lnTo>
                  <a:cubicBezTo>
                    <a:pt x="7670" y="1055"/>
                    <a:pt x="7670" y="2109"/>
                    <a:pt x="7670" y="2964"/>
                  </a:cubicBezTo>
                  <a:cubicBezTo>
                    <a:pt x="7670" y="3294"/>
                    <a:pt x="7440" y="3581"/>
                    <a:pt x="7117" y="3652"/>
                  </a:cubicBezTo>
                  <a:cubicBezTo>
                    <a:pt x="3051" y="4552"/>
                    <a:pt x="0" y="8186"/>
                    <a:pt x="0" y="12519"/>
                  </a:cubicBezTo>
                  <a:cubicBezTo>
                    <a:pt x="0" y="14944"/>
                    <a:pt x="944" y="17225"/>
                    <a:pt x="2660" y="18940"/>
                  </a:cubicBezTo>
                  <a:cubicBezTo>
                    <a:pt x="4375" y="20655"/>
                    <a:pt x="6655" y="21600"/>
                    <a:pt x="9081" y="21600"/>
                  </a:cubicBezTo>
                  <a:cubicBezTo>
                    <a:pt x="9081" y="21600"/>
                    <a:pt x="9081" y="21600"/>
                    <a:pt x="9081" y="21600"/>
                  </a:cubicBezTo>
                  <a:cubicBezTo>
                    <a:pt x="11507" y="21600"/>
                    <a:pt x="13787" y="20655"/>
                    <a:pt x="15502" y="18940"/>
                  </a:cubicBezTo>
                  <a:cubicBezTo>
                    <a:pt x="16745" y="17698"/>
                    <a:pt x="17582" y="16160"/>
                    <a:pt x="17950" y="14484"/>
                  </a:cubicBezTo>
                  <a:cubicBezTo>
                    <a:pt x="18021" y="14160"/>
                    <a:pt x="18307" y="13930"/>
                    <a:pt x="18639" y="13930"/>
                  </a:cubicBezTo>
                  <a:cubicBezTo>
                    <a:pt x="19493" y="13930"/>
                    <a:pt x="20546" y="13930"/>
                    <a:pt x="21600" y="13930"/>
                  </a:cubicBezTo>
                  <a:cubicBezTo>
                    <a:pt x="21600" y="13930"/>
                    <a:pt x="21600" y="11108"/>
                    <a:pt x="21600" y="11108"/>
                  </a:cubicBezTo>
                  <a:close/>
                </a:path>
              </a:pathLst>
            </a:custGeom>
            <a:solidFill>
              <a:srgbClr val="DCDE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638;p59">
              <a:extLst>
                <a:ext uri="{FF2B5EF4-FFF2-40B4-BE49-F238E27FC236}">
                  <a16:creationId xmlns:a16="http://schemas.microsoft.com/office/drawing/2014/main" id="{96B74B2B-A741-75F5-4756-9BD00B649713}"/>
                </a:ext>
              </a:extLst>
            </p:cNvPr>
            <p:cNvSpPr/>
            <p:nvPr/>
          </p:nvSpPr>
          <p:spPr>
            <a:xfrm>
              <a:off x="8254424" y="3718560"/>
              <a:ext cx="1455117" cy="14551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84" y="17950"/>
                  </a:moveTo>
                  <a:cubicBezTo>
                    <a:pt x="14160" y="18021"/>
                    <a:pt x="13930" y="18307"/>
                    <a:pt x="13930" y="18638"/>
                  </a:cubicBezTo>
                  <a:cubicBezTo>
                    <a:pt x="13930" y="19492"/>
                    <a:pt x="13930" y="20546"/>
                    <a:pt x="13930" y="21600"/>
                  </a:cubicBezTo>
                  <a:lnTo>
                    <a:pt x="11108" y="21600"/>
                  </a:lnTo>
                  <a:lnTo>
                    <a:pt x="11109" y="16860"/>
                  </a:lnTo>
                  <a:cubicBezTo>
                    <a:pt x="11109" y="15613"/>
                    <a:pt x="12127" y="15341"/>
                    <a:pt x="12519" y="15341"/>
                  </a:cubicBezTo>
                  <a:cubicBezTo>
                    <a:pt x="14191" y="15341"/>
                    <a:pt x="15763" y="14689"/>
                    <a:pt x="16945" y="13507"/>
                  </a:cubicBezTo>
                  <a:cubicBezTo>
                    <a:pt x="18127" y="12325"/>
                    <a:pt x="18779" y="10753"/>
                    <a:pt x="18778" y="9081"/>
                  </a:cubicBezTo>
                  <a:cubicBezTo>
                    <a:pt x="18778" y="5630"/>
                    <a:pt x="15970" y="2821"/>
                    <a:pt x="12519" y="2821"/>
                  </a:cubicBezTo>
                  <a:cubicBezTo>
                    <a:pt x="10847" y="2821"/>
                    <a:pt x="9275" y="3473"/>
                    <a:pt x="8093" y="4655"/>
                  </a:cubicBezTo>
                  <a:cubicBezTo>
                    <a:pt x="6910" y="5837"/>
                    <a:pt x="6259" y="7409"/>
                    <a:pt x="6260" y="9081"/>
                  </a:cubicBezTo>
                  <a:cubicBezTo>
                    <a:pt x="6260" y="9455"/>
                    <a:pt x="6111" y="9814"/>
                    <a:pt x="5846" y="10078"/>
                  </a:cubicBezTo>
                  <a:cubicBezTo>
                    <a:pt x="5582" y="10343"/>
                    <a:pt x="5223" y="10492"/>
                    <a:pt x="4849" y="10492"/>
                  </a:cubicBezTo>
                  <a:lnTo>
                    <a:pt x="0" y="10492"/>
                  </a:lnTo>
                  <a:lnTo>
                    <a:pt x="0" y="7670"/>
                  </a:lnTo>
                  <a:lnTo>
                    <a:pt x="2962" y="7670"/>
                  </a:lnTo>
                  <a:cubicBezTo>
                    <a:pt x="3293" y="7670"/>
                    <a:pt x="3579" y="7439"/>
                    <a:pt x="3650" y="7116"/>
                  </a:cubicBezTo>
                  <a:cubicBezTo>
                    <a:pt x="4018" y="5440"/>
                    <a:pt x="4856" y="3902"/>
                    <a:pt x="6098" y="2660"/>
                  </a:cubicBezTo>
                  <a:cubicBezTo>
                    <a:pt x="7813" y="945"/>
                    <a:pt x="10093" y="0"/>
                    <a:pt x="12519" y="0"/>
                  </a:cubicBezTo>
                  <a:cubicBezTo>
                    <a:pt x="17526" y="0"/>
                    <a:pt x="21600" y="4074"/>
                    <a:pt x="21600" y="9081"/>
                  </a:cubicBezTo>
                  <a:cubicBezTo>
                    <a:pt x="21600" y="11506"/>
                    <a:pt x="20656" y="13787"/>
                    <a:pt x="18940" y="15502"/>
                  </a:cubicBezTo>
                  <a:cubicBezTo>
                    <a:pt x="17698" y="16744"/>
                    <a:pt x="16159" y="17582"/>
                    <a:pt x="14484" y="17950"/>
                  </a:cubicBezTo>
                  <a:close/>
                </a:path>
              </a:pathLst>
            </a:custGeom>
            <a:solidFill>
              <a:srgbClr val="DCDE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639;p59">
              <a:extLst>
                <a:ext uri="{FF2B5EF4-FFF2-40B4-BE49-F238E27FC236}">
                  <a16:creationId xmlns:a16="http://schemas.microsoft.com/office/drawing/2014/main" id="{2F7CCFA9-4B78-DB4B-2515-EC3C298200CC}"/>
                </a:ext>
              </a:extLst>
            </p:cNvPr>
            <p:cNvSpPr/>
            <p:nvPr/>
          </p:nvSpPr>
          <p:spPr>
            <a:xfrm>
              <a:off x="8254424" y="5405876"/>
              <a:ext cx="1455117" cy="1455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108"/>
                  </a:moveTo>
                  <a:lnTo>
                    <a:pt x="4740" y="11108"/>
                  </a:lnTo>
                  <a:cubicBezTo>
                    <a:pt x="5987" y="11108"/>
                    <a:pt x="6260" y="12127"/>
                    <a:pt x="6260" y="12519"/>
                  </a:cubicBezTo>
                  <a:cubicBezTo>
                    <a:pt x="6260" y="14191"/>
                    <a:pt x="6911" y="15763"/>
                    <a:pt x="8093" y="16945"/>
                  </a:cubicBezTo>
                  <a:cubicBezTo>
                    <a:pt x="9275" y="18127"/>
                    <a:pt x="10847" y="18779"/>
                    <a:pt x="12519" y="18779"/>
                  </a:cubicBezTo>
                  <a:lnTo>
                    <a:pt x="12519" y="18779"/>
                  </a:lnTo>
                  <a:cubicBezTo>
                    <a:pt x="14191" y="18779"/>
                    <a:pt x="15763" y="18127"/>
                    <a:pt x="16945" y="16945"/>
                  </a:cubicBezTo>
                  <a:cubicBezTo>
                    <a:pt x="18127" y="15763"/>
                    <a:pt x="18779" y="14191"/>
                    <a:pt x="18778" y="12519"/>
                  </a:cubicBezTo>
                  <a:cubicBezTo>
                    <a:pt x="18778" y="9068"/>
                    <a:pt x="15970" y="6259"/>
                    <a:pt x="12519" y="6259"/>
                  </a:cubicBezTo>
                  <a:cubicBezTo>
                    <a:pt x="12145" y="6259"/>
                    <a:pt x="11786" y="6111"/>
                    <a:pt x="11521" y="5846"/>
                  </a:cubicBezTo>
                  <a:cubicBezTo>
                    <a:pt x="11257" y="5582"/>
                    <a:pt x="11108" y="5223"/>
                    <a:pt x="11108" y="4849"/>
                  </a:cubicBezTo>
                  <a:lnTo>
                    <a:pt x="11108" y="0"/>
                  </a:lnTo>
                  <a:lnTo>
                    <a:pt x="13930" y="0"/>
                  </a:lnTo>
                  <a:cubicBezTo>
                    <a:pt x="13930" y="1055"/>
                    <a:pt x="13930" y="2109"/>
                    <a:pt x="13930" y="2964"/>
                  </a:cubicBezTo>
                  <a:cubicBezTo>
                    <a:pt x="13930" y="3294"/>
                    <a:pt x="14160" y="3581"/>
                    <a:pt x="14483" y="3652"/>
                  </a:cubicBezTo>
                  <a:cubicBezTo>
                    <a:pt x="18549" y="4552"/>
                    <a:pt x="21600" y="8186"/>
                    <a:pt x="21600" y="12519"/>
                  </a:cubicBezTo>
                  <a:cubicBezTo>
                    <a:pt x="21600" y="14944"/>
                    <a:pt x="20656" y="17225"/>
                    <a:pt x="18940" y="18940"/>
                  </a:cubicBezTo>
                  <a:cubicBezTo>
                    <a:pt x="17225" y="20655"/>
                    <a:pt x="14945" y="21600"/>
                    <a:pt x="12519" y="21600"/>
                  </a:cubicBezTo>
                  <a:lnTo>
                    <a:pt x="12519" y="21600"/>
                  </a:lnTo>
                  <a:cubicBezTo>
                    <a:pt x="10094" y="21600"/>
                    <a:pt x="7813" y="20655"/>
                    <a:pt x="6098" y="18940"/>
                  </a:cubicBezTo>
                  <a:cubicBezTo>
                    <a:pt x="4856" y="17698"/>
                    <a:pt x="4018" y="16160"/>
                    <a:pt x="3650" y="14484"/>
                  </a:cubicBezTo>
                  <a:cubicBezTo>
                    <a:pt x="3579" y="14160"/>
                    <a:pt x="3293" y="13930"/>
                    <a:pt x="2962" y="13930"/>
                  </a:cubicBezTo>
                  <a:cubicBezTo>
                    <a:pt x="2108" y="13930"/>
                    <a:pt x="1054" y="13930"/>
                    <a:pt x="0" y="13930"/>
                  </a:cubicBezTo>
                  <a:cubicBezTo>
                    <a:pt x="0" y="13930"/>
                    <a:pt x="0" y="11108"/>
                    <a:pt x="0" y="11108"/>
                  </a:cubicBezTo>
                  <a:close/>
                </a:path>
              </a:pathLst>
            </a:custGeom>
            <a:solidFill>
              <a:srgbClr val="DCDE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640;p59">
              <a:extLst>
                <a:ext uri="{FF2B5EF4-FFF2-40B4-BE49-F238E27FC236}">
                  <a16:creationId xmlns:a16="http://schemas.microsoft.com/office/drawing/2014/main" id="{A19B3701-22DE-64B4-8B94-6F63AA5A44D1}"/>
                </a:ext>
              </a:extLst>
            </p:cNvPr>
            <p:cNvSpPr/>
            <p:nvPr/>
          </p:nvSpPr>
          <p:spPr>
            <a:xfrm>
              <a:off x="6730802" y="3907438"/>
              <a:ext cx="843192" cy="843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6" y="21600"/>
                    <a:pt x="0" y="16765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0284E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641;p59">
              <a:extLst>
                <a:ext uri="{FF2B5EF4-FFF2-40B4-BE49-F238E27FC236}">
                  <a16:creationId xmlns:a16="http://schemas.microsoft.com/office/drawing/2014/main" id="{178399E0-357B-0549-F3FD-850C30BC7EAF}"/>
                </a:ext>
              </a:extLst>
            </p:cNvPr>
            <p:cNvSpPr/>
            <p:nvPr/>
          </p:nvSpPr>
          <p:spPr>
            <a:xfrm>
              <a:off x="6730802" y="5834001"/>
              <a:ext cx="843192" cy="843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6" y="21600"/>
                    <a:pt x="0" y="16765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3785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642;p59">
              <a:extLst>
                <a:ext uri="{FF2B5EF4-FFF2-40B4-BE49-F238E27FC236}">
                  <a16:creationId xmlns:a16="http://schemas.microsoft.com/office/drawing/2014/main" id="{97D05768-013E-9316-A6D9-A409145E8FFD}"/>
                </a:ext>
              </a:extLst>
            </p:cNvPr>
            <p:cNvSpPr/>
            <p:nvPr/>
          </p:nvSpPr>
          <p:spPr>
            <a:xfrm>
              <a:off x="8669957" y="5834001"/>
              <a:ext cx="843192" cy="843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6" y="21600"/>
                    <a:pt x="0" y="16765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009FB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643;p59">
              <a:extLst>
                <a:ext uri="{FF2B5EF4-FFF2-40B4-BE49-F238E27FC236}">
                  <a16:creationId xmlns:a16="http://schemas.microsoft.com/office/drawing/2014/main" id="{814AD8B1-2D73-B71F-F66F-79DDE6D901A6}"/>
                </a:ext>
              </a:extLst>
            </p:cNvPr>
            <p:cNvSpPr/>
            <p:nvPr/>
          </p:nvSpPr>
          <p:spPr>
            <a:xfrm>
              <a:off x="8669957" y="3907438"/>
              <a:ext cx="843192" cy="843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6" y="21600"/>
                    <a:pt x="0" y="16765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44AA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644;p59">
              <a:extLst>
                <a:ext uri="{FF2B5EF4-FFF2-40B4-BE49-F238E27FC236}">
                  <a16:creationId xmlns:a16="http://schemas.microsoft.com/office/drawing/2014/main" id="{98392C40-5F69-EECD-ED5C-B2CC689BFB15}"/>
                </a:ext>
              </a:extLst>
            </p:cNvPr>
            <p:cNvSpPr txBox="1"/>
            <p:nvPr/>
          </p:nvSpPr>
          <p:spPr>
            <a:xfrm>
              <a:off x="3467615" y="4049847"/>
              <a:ext cx="2840151" cy="3702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5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Focusing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645;p59">
              <a:extLst>
                <a:ext uri="{FF2B5EF4-FFF2-40B4-BE49-F238E27FC236}">
                  <a16:creationId xmlns:a16="http://schemas.microsoft.com/office/drawing/2014/main" id="{854B60C1-02B4-7CA9-A031-85C3D911FBF8}"/>
                </a:ext>
              </a:extLst>
            </p:cNvPr>
            <p:cNvSpPr txBox="1"/>
            <p:nvPr/>
          </p:nvSpPr>
          <p:spPr>
            <a:xfrm>
              <a:off x="3448791" y="6049780"/>
              <a:ext cx="2840151" cy="3702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Re-measuring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646;p59">
              <a:extLst>
                <a:ext uri="{FF2B5EF4-FFF2-40B4-BE49-F238E27FC236}">
                  <a16:creationId xmlns:a16="http://schemas.microsoft.com/office/drawing/2014/main" id="{6F22CC0D-1D3F-CD5B-2299-2B81C3B9CF5B}"/>
                </a:ext>
              </a:extLst>
            </p:cNvPr>
            <p:cNvSpPr txBox="1"/>
            <p:nvPr/>
          </p:nvSpPr>
          <p:spPr>
            <a:xfrm>
              <a:off x="9928681" y="4083577"/>
              <a:ext cx="2840151" cy="3702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5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Concentrating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647;p59">
              <a:extLst>
                <a:ext uri="{FF2B5EF4-FFF2-40B4-BE49-F238E27FC236}">
                  <a16:creationId xmlns:a16="http://schemas.microsoft.com/office/drawing/2014/main" id="{27BE9E93-A66E-3960-34EC-8030D8A2C705}"/>
                </a:ext>
              </a:extLst>
            </p:cNvPr>
            <p:cNvSpPr txBox="1"/>
            <p:nvPr/>
          </p:nvSpPr>
          <p:spPr>
            <a:xfrm>
              <a:off x="9966936" y="6049779"/>
              <a:ext cx="2840151" cy="3702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Recognizing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" name="Google Shape;648;p59">
            <a:extLst>
              <a:ext uri="{FF2B5EF4-FFF2-40B4-BE49-F238E27FC236}">
                <a16:creationId xmlns:a16="http://schemas.microsoft.com/office/drawing/2014/main" id="{C41FB387-8077-6BE9-F62A-2C16974626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2455" y="4424295"/>
            <a:ext cx="1348884" cy="13488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29309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884;p12">
            <a:extLst>
              <a:ext uri="{FF2B5EF4-FFF2-40B4-BE49-F238E27FC236}">
                <a16:creationId xmlns:a16="http://schemas.microsoft.com/office/drawing/2014/main" id="{D0BA3BCC-2025-7579-D805-750B441C814D}"/>
              </a:ext>
            </a:extLst>
          </p:cNvPr>
          <p:cNvSpPr txBox="1">
            <a:spLocks/>
          </p:cNvSpPr>
          <p:nvPr/>
        </p:nvSpPr>
        <p:spPr>
          <a:xfrm>
            <a:off x="1176150" y="2260003"/>
            <a:ext cx="9340800" cy="555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Agile methodology is a practice that encourages development and testing throughout the project's development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5"/>
                  </a:ext>
                </a:extLst>
              </a:rPr>
              <a:t>life cycle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228600">
              <a:lnSpc>
                <a:spcPct val="114000"/>
              </a:lnSpc>
              <a:spcBef>
                <a:spcPts val="1000"/>
              </a:spcBef>
              <a:buSzPts val="280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Google Shape;885;p12">
            <a:extLst>
              <a:ext uri="{FF2B5EF4-FFF2-40B4-BE49-F238E27FC236}">
                <a16:creationId xmlns:a16="http://schemas.microsoft.com/office/drawing/2014/main" id="{01DA9FE3-28D8-E477-AFC9-9B9EE718E544}"/>
              </a:ext>
            </a:extLst>
          </p:cNvPr>
          <p:cNvSpPr txBox="1">
            <a:spLocks/>
          </p:cNvSpPr>
          <p:nvPr/>
        </p:nvSpPr>
        <p:spPr>
          <a:xfrm>
            <a:off x="1176140" y="3410439"/>
            <a:ext cx="9121500" cy="656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Agile project management methodologies like Scrum give teams a framework for incremental delivery while emphasizing effective planning, teamwork, and continuous improvement.</a:t>
            </a:r>
          </a:p>
        </p:txBody>
      </p:sp>
      <p:sp>
        <p:nvSpPr>
          <p:cNvPr id="16" name="Google Shape;886;p12">
            <a:extLst>
              <a:ext uri="{FF2B5EF4-FFF2-40B4-BE49-F238E27FC236}">
                <a16:creationId xmlns:a16="http://schemas.microsoft.com/office/drawing/2014/main" id="{D7007C79-0657-4308-7934-A03DA0A6FAE0}"/>
              </a:ext>
            </a:extLst>
          </p:cNvPr>
          <p:cNvSpPr txBox="1">
            <a:spLocks/>
          </p:cNvSpPr>
          <p:nvPr/>
        </p:nvSpPr>
        <p:spPr>
          <a:xfrm>
            <a:off x="1176145" y="4884820"/>
            <a:ext cx="8865600" cy="54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Scrum is a methodology for addressing complex adaptive challenges while producing high-value solutions in a productive and creative manner.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SzPts val="2800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Google Shape;887;p12">
            <a:extLst>
              <a:ext uri="{FF2B5EF4-FFF2-40B4-BE49-F238E27FC236}">
                <a16:creationId xmlns:a16="http://schemas.microsoft.com/office/drawing/2014/main" id="{D7707453-DE64-65DF-EEA5-84611DE50F5D}"/>
              </a:ext>
            </a:extLst>
          </p:cNvPr>
          <p:cNvSpPr txBox="1">
            <a:spLocks/>
          </p:cNvSpPr>
          <p:nvPr/>
        </p:nvSpPr>
        <p:spPr>
          <a:xfrm>
            <a:off x="1176146" y="6448926"/>
            <a:ext cx="8099400" cy="57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Scrum estimates the difficulty of each u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6"/>
                  </a:ext>
                </a:extLst>
              </a:rPr>
              <a:t>ser story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A specific scale is employed to evaluate the degree of difficulty.</a:t>
            </a:r>
          </a:p>
        </p:txBody>
      </p:sp>
      <p:pic>
        <p:nvPicPr>
          <p:cNvPr id="18" name="Google Shape;888;p12">
            <a:extLst>
              <a:ext uri="{FF2B5EF4-FFF2-40B4-BE49-F238E27FC236}">
                <a16:creationId xmlns:a16="http://schemas.microsoft.com/office/drawing/2014/main" id="{BA156278-9CB1-041F-C0FD-DB26C3F00A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944" y="224466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889;p12">
            <a:extLst>
              <a:ext uri="{FF2B5EF4-FFF2-40B4-BE49-F238E27FC236}">
                <a16:creationId xmlns:a16="http://schemas.microsoft.com/office/drawing/2014/main" id="{F7BC55A6-75FC-9220-1747-858F68C2C6D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943" y="337871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890;p12">
            <a:extLst>
              <a:ext uri="{FF2B5EF4-FFF2-40B4-BE49-F238E27FC236}">
                <a16:creationId xmlns:a16="http://schemas.microsoft.com/office/drawing/2014/main" id="{9AFA1609-C9CF-7E20-C687-9229FA6300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942" y="483239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891;p12">
            <a:extLst>
              <a:ext uri="{FF2B5EF4-FFF2-40B4-BE49-F238E27FC236}">
                <a16:creationId xmlns:a16="http://schemas.microsoft.com/office/drawing/2014/main" id="{2DC69EF9-AF58-28E4-DD02-C00F0E0207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941" y="6526407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911ED5-17DC-30A5-F1D0-07665D3F43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0450" y="2698180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development team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53818F7-55F3-B420-4E73-16290B5C25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34566" y="3629064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Scrum master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60D6C23-8D34-7FD4-64AC-50102AE63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34566" y="4568181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subject matter expert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AA3BE49-8C80-8FB3-7248-EC9675CC90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38682" y="5511422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product owner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7DF5B-FD8E-98DC-73F7-D43AF2C631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7015" y="580287"/>
            <a:ext cx="12401573" cy="1447009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Whose estimate should be used for planning?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D69211-1FC3-1CE0-F6F5-EDF5AFB33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520119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B3DA8E-69E6-B266-1A11-17D55E48B3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51201" y="7277661"/>
            <a:ext cx="8834438" cy="584200"/>
          </a:xfr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DBC8C-F0A1-02CF-84FC-DE9D86A77F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9925" y="7935913"/>
            <a:ext cx="13095288" cy="1004887"/>
          </a:xfrm>
        </p:spPr>
        <p:txBody>
          <a:bodyPr/>
          <a:lstStyle/>
          <a:p>
            <a:pPr marL="50800" indent="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development team gives estimation to the stories during sprint planning.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C483C-2397-2A60-C1BC-40404E7682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38682" y="5511422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product owner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7ACEE-E11C-4DCD-1E48-7CA2E43E11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34566" y="4568181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subject matter expert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8BD640-3787-AF7E-54DE-FED4F4F140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34566" y="3629064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Scrum master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67C950-FF36-AEF1-D072-1F34712D0C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0450" y="2698180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development team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3F581E-A6C3-263B-8782-F2C3687CA6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Whose estimate should be used for planning?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3BECBC-B45A-14E9-1925-EC6CA9D928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100" y="1193800"/>
            <a:ext cx="1135063" cy="830263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77789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Agile Methodology</a:t>
            </a:r>
            <a:endParaRPr/>
          </a:p>
        </p:txBody>
      </p:sp>
      <p:sp>
        <p:nvSpPr>
          <p:cNvPr id="533" name="Google Shape;533;p8"/>
          <p:cNvSpPr/>
          <p:nvPr/>
        </p:nvSpPr>
        <p:spPr>
          <a:xfrm>
            <a:off x="6070600" y="816324"/>
            <a:ext cx="4119642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8"/>
          <p:cNvSpPr/>
          <p:nvPr/>
        </p:nvSpPr>
        <p:spPr>
          <a:xfrm>
            <a:off x="1618037" y="7390822"/>
            <a:ext cx="13413416" cy="47668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Both development and testing operations are concurrent under the Agile style of software testing.</a:t>
            </a:r>
            <a:endParaRPr sz="22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5" name="Google Shape;535;p8"/>
          <p:cNvSpPr/>
          <p:nvPr/>
        </p:nvSpPr>
        <p:spPr>
          <a:xfrm>
            <a:off x="1927562" y="1651973"/>
            <a:ext cx="12911628" cy="127084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6" name="Google Shape;536;p8"/>
          <p:cNvSpPr/>
          <p:nvPr/>
        </p:nvSpPr>
        <p:spPr>
          <a:xfrm rot="2700000">
            <a:off x="1459436" y="1688538"/>
            <a:ext cx="1332955" cy="1371734"/>
          </a:xfrm>
          <a:prstGeom prst="roundRect">
            <a:avLst>
              <a:gd name="adj" fmla="val 16667"/>
            </a:avLst>
          </a:prstGeom>
          <a:solidFill>
            <a:srgbClr val="5B9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7" name="Google Shape;537;p8"/>
          <p:cNvSpPr txBox="1"/>
          <p:nvPr/>
        </p:nvSpPr>
        <p:spPr>
          <a:xfrm>
            <a:off x="2817600" y="1952973"/>
            <a:ext cx="11131500" cy="8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Agile methodology is a practice that encourages continuous development and testing throughout the project's software development </a:t>
            </a: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life cycle</a:t>
            </a: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pic>
        <p:nvPicPr>
          <p:cNvPr id="538" name="Google Shape;53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0521" y="1949219"/>
            <a:ext cx="840615" cy="84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2137" y="3874025"/>
            <a:ext cx="4991726" cy="247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911ED5-17DC-30A5-F1D0-07665D3F43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0450" y="2698180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Less prioritized items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53818F7-55F3-B420-4E73-16290B5C25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34566" y="3629064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prioritized items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60D6C23-8D34-7FD4-64AC-50102AE63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34566" y="4568181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Every item should be mentioned in detail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AA3BE49-8C80-8FB3-7248-EC9675CC90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38682" y="5511422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items on the top of the product backlog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7DF5B-FD8E-98DC-73F7-D43AF2C631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7015" y="580287"/>
            <a:ext cx="12401573" cy="1447009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Which items on the product backlog should be short?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D69211-1FC3-1CE0-F6F5-EDF5AFB33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831882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B3DA8E-69E6-B266-1A11-17D55E48B3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51201" y="7277661"/>
            <a:ext cx="8834438" cy="584200"/>
          </a:xfr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DBC8C-F0A1-02CF-84FC-DE9D86A77F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9925" y="7935913"/>
            <a:ext cx="13095288" cy="1004887"/>
          </a:xfrm>
        </p:spPr>
        <p:txBody>
          <a:bodyPr/>
          <a:lstStyle/>
          <a:p>
            <a:pPr marL="50800" indent="0">
              <a:lnSpc>
                <a:spcPct val="114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Items on the top of the product backlog should be short or small which can be achieved by the team in the sprint.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C483C-2397-2A60-C1BC-40404E7682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38682" y="5511422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items on the top of the product backlog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7ACEE-E11C-4DCD-1E48-7CA2E43E11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34566" y="4568181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Every item should be mentioned in detail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8BD640-3787-AF7E-54DE-FED4F4F140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34566" y="3629064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prioritized items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67C950-FF36-AEF1-D072-1F34712D0C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0450" y="2698180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Less prioritized items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3F581E-A6C3-263B-8782-F2C3687CA6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Which items on the product backlog should be short?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3BECBC-B45A-14E9-1925-EC6CA9D928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100" y="1193800"/>
            <a:ext cx="1135063" cy="830263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707876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911ED5-17DC-30A5-F1D0-07665D3F43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0450" y="2698180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 owner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53818F7-55F3-B420-4E73-16290B5C25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34566" y="3629064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Stakeholders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60D6C23-8D34-7FD4-64AC-50102AE63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34566" y="4568181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 owner and Scrum master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AA3BE49-8C80-8FB3-7248-EC9675CC90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38682" y="5511422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Scrum team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7DF5B-FD8E-98DC-73F7-D43AF2C631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7015" y="580287"/>
            <a:ext cx="12401573" cy="1447009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 plans the release during a release planning?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D69211-1FC3-1CE0-F6F5-EDF5AFB33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612665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B3DA8E-69E6-B266-1A11-17D55E48B3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51201" y="7277661"/>
            <a:ext cx="8834438" cy="584200"/>
          </a:xfr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DBC8C-F0A1-02CF-84FC-DE9D86A77F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9925" y="7935913"/>
            <a:ext cx="13095288" cy="1004887"/>
          </a:xfrm>
        </p:spPr>
        <p:txBody>
          <a:bodyPr/>
          <a:lstStyle/>
          <a:p>
            <a:pPr marL="50800" indent="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Planning of the project along with its release is planned by the scrum team.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C483C-2397-2A60-C1BC-40404E7682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38682" y="5511422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Scrum team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7ACEE-E11C-4DCD-1E48-7CA2E43E11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34566" y="4568181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 owner and Scrum master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8BD640-3787-AF7E-54DE-FED4F4F140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34566" y="3629064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Stakeholders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67C950-FF36-AEF1-D072-1F34712D0C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0450" y="2698180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 owner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3F581E-A6C3-263B-8782-F2C3687CA6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 plans the release during a release planning?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3BECBC-B45A-14E9-1925-EC6CA9D928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100" y="1193800"/>
            <a:ext cx="1135063" cy="830263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138452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911ED5-17DC-30A5-F1D0-07665D3F43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0450" y="2698180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 owner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53818F7-55F3-B420-4E73-16290B5C25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34566" y="3629064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manager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60D6C23-8D34-7FD4-64AC-50102AE63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34566" y="4568181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Client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AA3BE49-8C80-8FB3-7248-EC9675CC90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38682" y="5511422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Scrum team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7DF5B-FD8E-98DC-73F7-D43AF2C631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7015" y="580287"/>
            <a:ext cx="12401573" cy="1447009"/>
          </a:xfrm>
        </p:spPr>
        <p:txBody>
          <a:bodyPr/>
          <a:lstStyle/>
          <a:p>
            <a:pPr marL="50800" lvl="0" indent="0" algn="l" rtl="0"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the team is unable to achieve the sprint target, who should be informed about the same?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D69211-1FC3-1CE0-F6F5-EDF5AFB33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522478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B3DA8E-69E6-B266-1A11-17D55E48B3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51201" y="7277661"/>
            <a:ext cx="8834438" cy="584200"/>
          </a:xfr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DBC8C-F0A1-02CF-84FC-DE9D86A77F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9925" y="7935913"/>
            <a:ext cx="13095288" cy="1004887"/>
          </a:xfrm>
        </p:spPr>
        <p:txBody>
          <a:bodyPr/>
          <a:lstStyle/>
          <a:p>
            <a:pPr marL="50800" indent="0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 owner should be kept informed for any changes or impediments in the sprint.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C483C-2397-2A60-C1BC-40404E7682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38682" y="5511422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Scrum team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7ACEE-E11C-4DCD-1E48-7CA2E43E11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34566" y="4568181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8BD640-3787-AF7E-54DE-FED4F4F140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34566" y="3629064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manager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67C950-FF36-AEF1-D072-1F34712D0C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0450" y="2698180"/>
            <a:ext cx="11250613" cy="836613"/>
          </a:xfrm>
        </p:spPr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 owner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3F581E-A6C3-263B-8782-F2C3687CA6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50800" lvl="0" indent="0" algn="l" rtl="0"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the team is unable to achieve the sprint target, who should be informed about the same?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3BECBC-B45A-14E9-1925-EC6CA9D928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100" y="1193800"/>
            <a:ext cx="1135063" cy="830263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843193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E54B731-C0E3-7B7F-B29D-1E409C4AA0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7922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Agile Methodology</a:t>
            </a:r>
            <a:endParaRPr/>
          </a:p>
        </p:txBody>
      </p:sp>
      <p:sp>
        <p:nvSpPr>
          <p:cNvPr id="545" name="Google Shape;545;p2"/>
          <p:cNvSpPr/>
          <p:nvPr/>
        </p:nvSpPr>
        <p:spPr>
          <a:xfrm>
            <a:off x="6070600" y="816324"/>
            <a:ext cx="4119642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"/>
          <p:cNvSpPr/>
          <p:nvPr/>
        </p:nvSpPr>
        <p:spPr>
          <a:xfrm>
            <a:off x="5322975" y="1368775"/>
            <a:ext cx="5648100" cy="73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7" name="Google Shape;547;p2"/>
          <p:cNvSpPr txBox="1"/>
          <p:nvPr/>
        </p:nvSpPr>
        <p:spPr>
          <a:xfrm>
            <a:off x="4911725" y="1482206"/>
            <a:ext cx="657756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methodology process includes: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76F14-4FBF-F28F-BEE4-59882150D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17" y="2694410"/>
            <a:ext cx="13312766" cy="4076702"/>
          </a:xfrm>
          <a:prstGeom prst="rect">
            <a:avLst/>
          </a:prstGeom>
        </p:spPr>
      </p:pic>
      <p:sp>
        <p:nvSpPr>
          <p:cNvPr id="4" name="Text_Box">
            <a:extLst>
              <a:ext uri="{FF2B5EF4-FFF2-40B4-BE49-F238E27FC236}">
                <a16:creationId xmlns:a16="http://schemas.microsoft.com/office/drawing/2014/main" id="{4B8EE679-047E-E7B4-2D4D-7DC6379A6BAC}"/>
              </a:ext>
            </a:extLst>
          </p:cNvPr>
          <p:cNvSpPr/>
          <p:nvPr/>
        </p:nvSpPr>
        <p:spPr>
          <a:xfrm>
            <a:off x="1038225" y="8420100"/>
            <a:ext cx="14185900" cy="381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1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Source link: https://www.exaosis.com/Pages/SoftwareTestingQA/AgileTesting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Agile Testing Methodology</a:t>
            </a:r>
            <a:endParaRPr dirty="0"/>
          </a:p>
        </p:txBody>
      </p:sp>
      <p:sp>
        <p:nvSpPr>
          <p:cNvPr id="556" name="Google Shape;556;p15"/>
          <p:cNvSpPr/>
          <p:nvPr/>
        </p:nvSpPr>
        <p:spPr>
          <a:xfrm>
            <a:off x="6616532" y="2409825"/>
            <a:ext cx="8490118" cy="432435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●"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Agile testing operates concurrently with development and incorporates testing tasks into the software development process. 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●"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As a result, faults can be found earlier, and resources can be used more effectively.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●"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The goal of agile automation testing is to improve the effectiveness and efficiency of the software development process while maintaining quality, time, and resource consumption.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7" name="Google Shape;557;p15"/>
          <p:cNvSpPr/>
          <p:nvPr/>
        </p:nvSpPr>
        <p:spPr>
          <a:xfrm>
            <a:off x="5207000" y="820830"/>
            <a:ext cx="5846046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8961" y="2985052"/>
            <a:ext cx="3173896" cy="31738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9619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2023_LV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7ED77BF1302443902AB0076FD5905A" ma:contentTypeVersion="19" ma:contentTypeDescription="Create a new document." ma:contentTypeScope="" ma:versionID="99a969dbe1a5d2894e5f64b9b6e891c1">
  <xsd:schema xmlns:xsd="http://www.w3.org/2001/XMLSchema" xmlns:xs="http://www.w3.org/2001/XMLSchema" xmlns:p="http://schemas.microsoft.com/office/2006/metadata/properties" xmlns:ns2="461d6144-fa1a-4092-829f-c84f3e3efa94" xmlns:ns3="236ee7c7-7e1f-44c3-af88-3b258280f106" targetNamespace="http://schemas.microsoft.com/office/2006/metadata/properties" ma:root="true" ma:fieldsID="d7cb80969cc45e5da17a79280264caad" ns2:_="" ns3:_="">
    <xsd:import namespace="461d6144-fa1a-4092-829f-c84f3e3efa94"/>
    <xsd:import namespace="236ee7c7-7e1f-44c3-af88-3b258280f106"/>
    <xsd:element name="properties">
      <xsd:complexType>
        <xsd:sequence>
          <xsd:element name="documentManagement">
            <xsd:complexType>
              <xsd:all>
                <xsd:element ref="ns2:RelatedId" minOccurs="0"/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_Flow_SignoffStatu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1d6144-fa1a-4092-829f-c84f3e3efa94" elementFormDefault="qualified">
    <xsd:import namespace="http://schemas.microsoft.com/office/2006/documentManagement/types"/>
    <xsd:import namespace="http://schemas.microsoft.com/office/infopath/2007/PartnerControls"/>
    <xsd:element name="RelatedId" ma:index="8" nillable="true" ma:displayName="RelatedId" ma:internalName="RelatedId">
      <xsd:simpleType>
        <xsd:restriction base="dms:Text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_Flow_SignoffStatus" ma:index="15" nillable="true" ma:displayName="Sign-off status" ma:internalName="Sign_x002d_off_x0020_status">
      <xsd:simpleType>
        <xsd:restriction base="dms:Text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02cfc928-783c-4987-87ee-367920adf3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6ee7c7-7e1f-44c3-af88-3b258280f106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a419837c-c620-440a-aa71-e346826adc5a}" ma:internalName="TaxCatchAll" ma:showField="CatchAllData" ma:web="236ee7c7-7e1f-44c3-af88-3b258280f10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461d6144-fa1a-4092-829f-c84f3e3efa94" xsi:nil="true"/>
    <lcf76f155ced4ddcb4097134ff3c332f xmlns="461d6144-fa1a-4092-829f-c84f3e3efa94">
      <Terms xmlns="http://schemas.microsoft.com/office/infopath/2007/PartnerControls"/>
    </lcf76f155ced4ddcb4097134ff3c332f>
    <RelatedId xmlns="461d6144-fa1a-4092-829f-c84f3e3efa94" xsi:nil="true"/>
    <TaxCatchAll xmlns="236ee7c7-7e1f-44c3-af88-3b258280f10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EC9367-92A8-4D35-AEEC-BCEFF4C4A1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1d6144-fa1a-4092-829f-c84f3e3efa94"/>
    <ds:schemaRef ds:uri="236ee7c7-7e1f-44c3-af88-3b258280f1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E1F9FA-9681-4766-9877-4422235914D2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236ee7c7-7e1f-44c3-af88-3b258280f106"/>
    <ds:schemaRef ds:uri="461d6144-fa1a-4092-829f-c84f3e3efa9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A2C068A-902D-4D05-BAD8-A459E908D0E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4500</Words>
  <Application>Microsoft Office PowerPoint</Application>
  <PresentationFormat>Custom</PresentationFormat>
  <Paragraphs>691</Paragraphs>
  <Slides>76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Open Sans</vt:lpstr>
      <vt:lpstr>Arial</vt:lpstr>
      <vt:lpstr>Calibri</vt:lpstr>
      <vt:lpstr>Courier New</vt:lpstr>
      <vt:lpstr>Source Sans Pro</vt:lpstr>
      <vt:lpstr>Open Sans ExtraBold</vt:lpstr>
      <vt:lpstr>Digital Marketing</vt:lpstr>
      <vt:lpstr>1_2023_LVC</vt:lpstr>
      <vt:lpstr>PowerPoint Presentation</vt:lpstr>
      <vt:lpstr>PowerPoint Presentation</vt:lpstr>
      <vt:lpstr>A Day in the Life of a MERN Stack Developer</vt:lpstr>
      <vt:lpstr>PowerPoint Presentation</vt:lpstr>
      <vt:lpstr>PowerPoint Presentation</vt:lpstr>
      <vt:lpstr>Before Agile</vt:lpstr>
      <vt:lpstr>Agile Methodology</vt:lpstr>
      <vt:lpstr>Agile Methodology</vt:lpstr>
      <vt:lpstr>Agile Testing Methodology</vt:lpstr>
      <vt:lpstr>Agile Manifesto</vt:lpstr>
      <vt:lpstr>Agile Methodology</vt:lpstr>
      <vt:lpstr>Agile Methodology</vt:lpstr>
      <vt:lpstr>Differences Between Waterfall and Agile Approaches </vt:lpstr>
      <vt:lpstr>Differences Between Waterfall and Agile Approaches </vt:lpstr>
      <vt:lpstr>Approaches of Agile</vt:lpstr>
      <vt:lpstr>PowerPoint Presentation</vt:lpstr>
      <vt:lpstr>Scrum</vt:lpstr>
      <vt:lpstr>Scrum</vt:lpstr>
      <vt:lpstr>Scrum Roles</vt:lpstr>
      <vt:lpstr>Scrum Master</vt:lpstr>
      <vt:lpstr>Scrum Master</vt:lpstr>
      <vt:lpstr>Product Owner</vt:lpstr>
      <vt:lpstr>Product Owner</vt:lpstr>
      <vt:lpstr>The Team</vt:lpstr>
      <vt:lpstr>The Team</vt:lpstr>
      <vt:lpstr>The Team</vt:lpstr>
      <vt:lpstr>PowerPoint Presentation</vt:lpstr>
      <vt:lpstr>Scrum Practices</vt:lpstr>
      <vt:lpstr>Scrum Practices</vt:lpstr>
      <vt:lpstr> Teamwork and Meetings</vt:lpstr>
      <vt:lpstr>PowerPoint Presentation</vt:lpstr>
      <vt:lpstr>Estimates and Planning</vt:lpstr>
      <vt:lpstr>Backlog management</vt:lpstr>
      <vt:lpstr>Scrum Estimation</vt:lpstr>
      <vt:lpstr>Scrum Estimation</vt:lpstr>
      <vt:lpstr>Product Backlog</vt:lpstr>
      <vt:lpstr>User Stories</vt:lpstr>
      <vt:lpstr>Sprint Backlog</vt:lpstr>
      <vt:lpstr>Sprint Backlog</vt:lpstr>
      <vt:lpstr>Timeboxing</vt:lpstr>
      <vt:lpstr>Definition of Done</vt:lpstr>
      <vt:lpstr>PowerPoint Presentation</vt:lpstr>
      <vt:lpstr>Planning Layers and Product Roadmaps</vt:lpstr>
      <vt:lpstr>Planning Layers and Product Roadmaps</vt:lpstr>
      <vt:lpstr>Releases Supporting Product Roadmaps</vt:lpstr>
      <vt:lpstr>Releases Supporting Product Roadmaps</vt:lpstr>
      <vt:lpstr>Sprint Planning and Objectives</vt:lpstr>
      <vt:lpstr>Sprint Planning and Objectives</vt:lpstr>
      <vt:lpstr>Sprint Planning Meeting</vt:lpstr>
      <vt:lpstr>Scrum of Scrums</vt:lpstr>
      <vt:lpstr>PowerPoint Presentation</vt:lpstr>
      <vt:lpstr>Sprint Review Meeting</vt:lpstr>
      <vt:lpstr>Sprint Review Meeting</vt:lpstr>
      <vt:lpstr>Sprint Review Meeting</vt:lpstr>
      <vt:lpstr>Sprint Review Meeting</vt:lpstr>
      <vt:lpstr>Sprint Review Meeting</vt:lpstr>
      <vt:lpstr>Sprint Retrospective</vt:lpstr>
      <vt:lpstr>Sprint Retrospective</vt:lpstr>
      <vt:lpstr>Backlog Refinement</vt:lpstr>
      <vt:lpstr>Backlog Refinement</vt:lpstr>
      <vt:lpstr>Backlog Refinement</vt:lpstr>
      <vt:lpstr>Backlog Refinement</vt:lpstr>
      <vt:lpstr>Backlog Refinement</vt:lpstr>
      <vt:lpstr>Backlog Refinement</vt:lpstr>
      <vt:lpstr>Backlog Refinement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</cp:revision>
  <dcterms:modified xsi:type="dcterms:W3CDTF">2023-12-07T14:33:57Z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0x010100E37ED77BF1302443902AB0076FD5905A</vt:lpwstr>
  </property>
  <property fmtid="{D5CDD505-2E9C-101B-9397-08002B2CF9AE}" pid="3" name="MediaServiceImageTags">
    <vt:lpwstr/>
  </property>
</Properties>
</file>